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notesSlides/notesSlide7.xml" ContentType="application/vnd.openxmlformats-officedocument.presentationml.notesSlide+xml"/>
  <Override PartName="/ppt/tags/tag10.xml" ContentType="application/vnd.openxmlformats-officedocument.presentationml.tags+xml"/>
  <Override PartName="/ppt/notesSlides/notesSlide8.xml" ContentType="application/vnd.openxmlformats-officedocument.presentationml.notesSlide+xml"/>
  <Override PartName="/ppt/tags/tag11.xml" ContentType="application/vnd.openxmlformats-officedocument.presentationml.tags+xml"/>
  <Override PartName="/ppt/notesSlides/notesSlide9.xml" ContentType="application/vnd.openxmlformats-officedocument.presentationml.notesSlide+xml"/>
  <Override PartName="/ppt/tags/tag12.xml" ContentType="application/vnd.openxmlformats-officedocument.presentationml.tags+xml"/>
  <Override PartName="/ppt/notesSlides/notesSlide10.xml" ContentType="application/vnd.openxmlformats-officedocument.presentationml.notesSlide+xml"/>
  <Override PartName="/ppt/tags/tag13.xml" ContentType="application/vnd.openxmlformats-officedocument.presentationml.tags+xml"/>
  <Override PartName="/ppt/notesSlides/notesSlide11.xml" ContentType="application/vnd.openxmlformats-officedocument.presentationml.notesSlide+xml"/>
  <Override PartName="/ppt/tags/tag14.xml" ContentType="application/vnd.openxmlformats-officedocument.presentationml.tags+xml"/>
  <Override PartName="/ppt/notesSlides/notesSlide12.xml" ContentType="application/vnd.openxmlformats-officedocument.presentationml.notesSlide+xml"/>
  <Override PartName="/ppt/tags/tag15.xml" ContentType="application/vnd.openxmlformats-officedocument.presentationml.tags+xml"/>
  <Override PartName="/ppt/notesSlides/notesSlide13.xml" ContentType="application/vnd.openxmlformats-officedocument.presentationml.notesSlide+xml"/>
  <Override PartName="/ppt/tags/tag16.xml" ContentType="application/vnd.openxmlformats-officedocument.presentationml.tags+xml"/>
  <Override PartName="/ppt/notesSlides/notesSlide14.xml" ContentType="application/vnd.openxmlformats-officedocument.presentationml.notesSlide+xml"/>
  <Override PartName="/ppt/tags/tag17.xml" ContentType="application/vnd.openxmlformats-officedocument.presentationml.tags+xml"/>
  <Override PartName="/ppt/notesSlides/notesSlide15.xml" ContentType="application/vnd.openxmlformats-officedocument.presentationml.notesSlide+xml"/>
  <Override PartName="/ppt/tags/tag18.xml" ContentType="application/vnd.openxmlformats-officedocument.presentationml.tags+xml"/>
  <Override PartName="/ppt/notesSlides/notesSlide16.xml" ContentType="application/vnd.openxmlformats-officedocument.presentationml.notesSlide+xml"/>
  <Override PartName="/ppt/tags/tag19.xml" ContentType="application/vnd.openxmlformats-officedocument.presentationml.tags+xml"/>
  <Override PartName="/ppt/notesSlides/notesSlide17.xml" ContentType="application/vnd.openxmlformats-officedocument.presentationml.notesSlide+xml"/>
  <Override PartName="/ppt/tags/tag20.xml" ContentType="application/vnd.openxmlformats-officedocument.presentationml.tags+xml"/>
  <Override PartName="/ppt/notesSlides/notesSlide18.xml" ContentType="application/vnd.openxmlformats-officedocument.presentationml.notesSlide+xml"/>
  <Override PartName="/ppt/tags/tag21.xml" ContentType="application/vnd.openxmlformats-officedocument.presentationml.tags+xml"/>
  <Override PartName="/ppt/notesSlides/notesSlide19.xml" ContentType="application/vnd.openxmlformats-officedocument.presentationml.notesSlide+xml"/>
  <Override PartName="/ppt/tags/tag22.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825" r:id="rId5"/>
    <p:sldId id="942" r:id="rId6"/>
    <p:sldId id="1095" r:id="rId7"/>
    <p:sldId id="1096" r:id="rId8"/>
    <p:sldId id="1097" r:id="rId9"/>
    <p:sldId id="1098" r:id="rId10"/>
    <p:sldId id="1099" r:id="rId11"/>
    <p:sldId id="1100" r:id="rId12"/>
    <p:sldId id="1101" r:id="rId13"/>
    <p:sldId id="1102" r:id="rId14"/>
    <p:sldId id="1103" r:id="rId15"/>
    <p:sldId id="1104" r:id="rId16"/>
    <p:sldId id="1105" r:id="rId17"/>
    <p:sldId id="1106" r:id="rId18"/>
    <p:sldId id="1107" r:id="rId19"/>
    <p:sldId id="1108" r:id="rId20"/>
    <p:sldId id="1109" r:id="rId21"/>
    <p:sldId id="1110" r:id="rId22"/>
    <p:sldId id="1094" r:id="rId23"/>
    <p:sldId id="1051" r:id="rId24"/>
    <p:sldId id="764" r:id="rId25"/>
  </p:sldIdLst>
  <p:sldSz cx="12192000" cy="6858000"/>
  <p:notesSz cx="6858000" cy="9144000"/>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tin,Joshua L" initials="ML" lastIdx="45" clrIdx="0">
    <p:extLst>
      <p:ext uri="{19B8F6BF-5375-455C-9EA6-DF929625EA0E}">
        <p15:presenceInfo xmlns:p15="http://schemas.microsoft.com/office/powerpoint/2012/main" userId="S::joshua.martin@ufl.edu::25286dc8-54d3-41a1-9686-62cd67066567" providerId="AD"/>
      </p:ext>
    </p:extLst>
  </p:cmAuthor>
  <p:cmAuthor id="2" name="McDonald,Kellie" initials="M" lastIdx="6" clrIdx="1">
    <p:extLst>
      <p:ext uri="{19B8F6BF-5375-455C-9EA6-DF929625EA0E}">
        <p15:presenceInfo xmlns:p15="http://schemas.microsoft.com/office/powerpoint/2012/main" userId="S::goughnourkl@ufl.edu::00853a30-b886-407b-aa83-597a4aa7949f" providerId="AD"/>
      </p:ext>
    </p:extLst>
  </p:cmAuthor>
  <p:cmAuthor id="3" name="joshuafox@ufl.edu" initials="j" lastIdx="18" clrIdx="2">
    <p:extLst>
      <p:ext uri="{19B8F6BF-5375-455C-9EA6-DF929625EA0E}">
        <p15:presenceInfo xmlns:p15="http://schemas.microsoft.com/office/powerpoint/2012/main" userId="joshuafox@ufl.edu"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3E7"/>
    <a:srgbClr val="FEF0E1"/>
    <a:srgbClr val="1E2A36"/>
    <a:srgbClr val="2D4051"/>
    <a:srgbClr val="3C556C"/>
    <a:srgbClr val="3794FA"/>
    <a:srgbClr val="0451A5"/>
    <a:srgbClr val="033D7C"/>
    <a:srgbClr val="D3DDE7"/>
    <a:srgbClr val="69EE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70" autoAdjust="0"/>
    <p:restoredTop sz="72281" autoAdjust="0"/>
  </p:normalViewPr>
  <p:slideViewPr>
    <p:cSldViewPr snapToGrid="0" showGuides="1">
      <p:cViewPr varScale="1">
        <p:scale>
          <a:sx n="76" d="100"/>
          <a:sy n="76" d="100"/>
        </p:scale>
        <p:origin x="834" y="90"/>
      </p:cViewPr>
      <p:guideLst>
        <p:guide orient="horz" pos="2160"/>
        <p:guide pos="3840"/>
      </p:guideLst>
    </p:cSldViewPr>
  </p:slideViewPr>
  <p:outlineViewPr>
    <p:cViewPr>
      <p:scale>
        <a:sx n="33" d="100"/>
        <a:sy n="33" d="100"/>
      </p:scale>
      <p:origin x="0" y="-12176"/>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gs" Target="tags/tag1.xml"/><Relationship Id="rId30" Type="http://schemas.openxmlformats.org/officeDocument/2006/relationships/viewProps" Target="viewProps.xml"/></Relationships>
</file>

<file path=ppt/media/image1.png>
</file>

<file path=ppt/media/image2.png>
</file>

<file path=ppt/media/image3.png>
</file>

<file path=ppt/media/image4.png>
</file>

<file path=ppt/media/image5.svg>
</file>

<file path=ppt/media/image6.jpe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193BCE-4788-4515-BBD8-9108AB8560EF}" type="datetimeFigureOut">
              <a:rPr lang="en-US" smtClean="0"/>
              <a:t>8/23/2022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037217-9793-4C9A-AF1C-443ACF2A3F9E}" type="slidenum">
              <a:rPr lang="en-US" smtClean="0"/>
              <a:t>‹#›</a:t>
            </a:fld>
            <a:endParaRPr lang="en-US"/>
          </a:p>
        </p:txBody>
      </p:sp>
    </p:spTree>
    <p:extLst>
      <p:ext uri="{BB962C8B-B14F-4D97-AF65-F5344CB8AC3E}">
        <p14:creationId xmlns:p14="http://schemas.microsoft.com/office/powerpoint/2010/main" val="36167184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In this video we’re going to talk about namespaces, the concept of scope, and how</a:t>
            </a:r>
            <a:r>
              <a:rPr lang="en-US" sz="1800" b="0" baseline="0"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 those affect how we write our code.</a:t>
            </a:r>
            <a:endParaRPr lang="en-US" sz="1800" b="0"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92418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In this first example, we’re just creating a simple string object to store the message “Hello</a:t>
            </a:r>
            <a:r>
              <a:rPr lang="en-US" sz="1800" baseline="0" dirty="0"/>
              <a:t> world.”</a:t>
            </a:r>
          </a:p>
          <a:p>
            <a:r>
              <a:rPr lang="en-US" sz="1800" baseline="0" dirty="0"/>
              <a:t>[CLICK]</a:t>
            </a:r>
          </a:p>
          <a:p>
            <a:r>
              <a:rPr lang="en-US" sz="1800" baseline="0" dirty="0"/>
              <a:t>In order to use the string class, we have to #include the string header file, to bring in code from the file that contains the string class.</a:t>
            </a:r>
          </a:p>
          <a:p>
            <a:r>
              <a:rPr lang="en-US" sz="1800" baseline="0" dirty="0"/>
              <a:t>[CLICK]</a:t>
            </a:r>
          </a:p>
          <a:p>
            <a:r>
              <a:rPr lang="en-US" sz="1800" baseline="0" dirty="0"/>
              <a:t>Step 2 is to reference the standard namespace. The string class is written in the string header file, but specifically within the std namespace in that header file. So we write std::string to let the compiler know the string identifier can be found inside the </a:t>
            </a:r>
            <a:r>
              <a:rPr lang="en-US" sz="1800" baseline="0" dirty="0" err="1"/>
              <a:t>std</a:t>
            </a:r>
            <a:r>
              <a:rPr lang="en-US" sz="1800" baseline="0" dirty="0"/>
              <a:t> namespace.</a:t>
            </a:r>
          </a:p>
          <a:p>
            <a:r>
              <a:rPr lang="en-US" sz="1800" baseline="0" dirty="0"/>
              <a:t>[CLICK]</a:t>
            </a:r>
          </a:p>
          <a:p>
            <a:r>
              <a:rPr lang="en-US" sz="1800" baseline="0" dirty="0"/>
              <a:t>If we wanted to print this string to the screen using the object </a:t>
            </a:r>
            <a:r>
              <a:rPr lang="en-US" sz="1800" baseline="0" dirty="0" err="1"/>
              <a:t>cout</a:t>
            </a:r>
            <a:r>
              <a:rPr lang="en-US" sz="1800" baseline="0" dirty="0"/>
              <a:t>, we would have to do the same sort of process.</a:t>
            </a:r>
          </a:p>
          <a:p>
            <a:r>
              <a:rPr lang="en-US" sz="1800" baseline="0" dirty="0"/>
              <a:t>[CLICK]</a:t>
            </a:r>
          </a:p>
          <a:p>
            <a:r>
              <a:rPr lang="en-US" sz="1800" baseline="0" dirty="0"/>
              <a:t>Step 1, #include the &lt;iostream&gt; header file, as that’s where </a:t>
            </a:r>
            <a:r>
              <a:rPr lang="en-US" sz="1800" baseline="0" dirty="0" err="1"/>
              <a:t>cout</a:t>
            </a:r>
            <a:r>
              <a:rPr lang="en-US" sz="1800" baseline="0" dirty="0"/>
              <a:t> is located.</a:t>
            </a:r>
          </a:p>
          <a:p>
            <a:r>
              <a:rPr lang="en-US" sz="1800" baseline="0" dirty="0"/>
              <a:t>[CLICK]</a:t>
            </a:r>
          </a:p>
          <a:p>
            <a:r>
              <a:rPr lang="en-US" sz="1800" baseline="0" dirty="0"/>
              <a:t>Step two, reference std::</a:t>
            </a:r>
            <a:r>
              <a:rPr lang="en-US" sz="1800" baseline="0" dirty="0" err="1"/>
              <a:t>cout</a:t>
            </a:r>
            <a:r>
              <a:rPr lang="en-US" sz="1800" baseline="0" dirty="0"/>
              <a:t>, so the compiler knows where to find the </a:t>
            </a:r>
            <a:r>
              <a:rPr lang="en-US" sz="1800" baseline="0" dirty="0" err="1"/>
              <a:t>cout</a:t>
            </a:r>
            <a:r>
              <a:rPr lang="en-US" sz="1800" baseline="0" dirty="0"/>
              <a:t> object.</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11</a:t>
            </a:fld>
            <a:endParaRPr lang="en-US"/>
          </a:p>
        </p:txBody>
      </p:sp>
    </p:spTree>
    <p:extLst>
      <p:ext uri="{BB962C8B-B14F-4D97-AF65-F5344CB8AC3E}">
        <p14:creationId xmlns:p14="http://schemas.microsoft.com/office/powerpoint/2010/main" val="11273188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As our code grows, we may find ourselves</a:t>
            </a:r>
            <a:r>
              <a:rPr lang="en-US" sz="1800" baseline="0" dirty="0"/>
              <a:t> writing std:: over and over again in our code. Some may prefer this, as it makes the code more explicit. Personally, I would rather avoid this repetition.</a:t>
            </a:r>
          </a:p>
          <a:p>
            <a:r>
              <a:rPr lang="en-US" sz="1800" baseline="0" dirty="0"/>
              <a:t>[CLICK]</a:t>
            </a:r>
          </a:p>
          <a:p>
            <a:r>
              <a:rPr lang="en-US" sz="1800" baseline="0" dirty="0"/>
              <a:t>There’s a keyword called “using” that will help us avoid this repetition, and we put it at the top of our files, after the #include directives.</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12</a:t>
            </a:fld>
            <a:endParaRPr lang="en-US"/>
          </a:p>
        </p:txBody>
      </p:sp>
    </p:spTree>
    <p:extLst>
      <p:ext uri="{BB962C8B-B14F-4D97-AF65-F5344CB8AC3E}">
        <p14:creationId xmlns:p14="http://schemas.microsoft.com/office/powerpoint/2010/main" val="28203279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This line of code tells the compiler that </a:t>
            </a:r>
            <a:r>
              <a:rPr lang="en-US" sz="1800" dirty="0" err="1"/>
              <a:t>cout</a:t>
            </a:r>
            <a:r>
              <a:rPr lang="en-US" sz="1800" dirty="0"/>
              <a:t> is a thing that exists in the standard namespace.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Because we’re using the “using” keyword to reference </a:t>
            </a:r>
            <a:r>
              <a:rPr lang="en-US" sz="1800" dirty="0" err="1"/>
              <a:t>cout</a:t>
            </a:r>
            <a:r>
              <a:rPr lang="en-US" sz="1800" dirty="0"/>
              <a:t> at the top of our file,</a:t>
            </a:r>
            <a:r>
              <a:rPr lang="en-US" sz="1800" baseline="0" dirty="0"/>
              <a:t> we don’t have to write std :: in front of it. This can clean our code up a bit, and if we make use of the using keyword at the start, we can write our code a little bit faster. Let’s see what our code looks like if we do this for other identifiers as well.</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13</a:t>
            </a:fld>
            <a:endParaRPr lang="en-US"/>
          </a:p>
        </p:txBody>
      </p:sp>
    </p:spTree>
    <p:extLst>
      <p:ext uri="{BB962C8B-B14F-4D97-AF65-F5344CB8AC3E}">
        <p14:creationId xmlns:p14="http://schemas.microsoft.com/office/powerpoint/2010/main" val="40827446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If</a:t>
            </a:r>
            <a:r>
              <a:rPr lang="en-US" sz="1800" baseline="0" dirty="0"/>
              <a:t> we have a using std:: statement for all the identifiers we want to use, it can simplify our code quite a bit.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There are a lot of classes in C++, and this can get pretty cluttered in and of itself. There’s a simpler to way to get all of this functionality. We can bring in an entire namespace with a single line of code!</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14</a:t>
            </a:fld>
            <a:endParaRPr lang="en-US"/>
          </a:p>
        </p:txBody>
      </p:sp>
    </p:spTree>
    <p:extLst>
      <p:ext uri="{BB962C8B-B14F-4D97-AF65-F5344CB8AC3E}">
        <p14:creationId xmlns:p14="http://schemas.microsoft.com/office/powerpoint/2010/main" val="28552801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This</a:t>
            </a:r>
            <a:r>
              <a:rPr lang="en-US" sz="1800" baseline="0" dirty="0"/>
              <a:t> line of code says “use all the identifiers that are found in the standard namespace”. Now we don’t have to write individual “using” statements for each and every identifier that we want to use in our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Throughout this semester, you can (and should!) do this in your code. It greatly simplifies things.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However, in a very large project this could cause some issues with code collisions.</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15</a:t>
            </a:fld>
            <a:endParaRPr lang="en-US"/>
          </a:p>
        </p:txBody>
      </p:sp>
    </p:spTree>
    <p:extLst>
      <p:ext uri="{BB962C8B-B14F-4D97-AF65-F5344CB8AC3E}">
        <p14:creationId xmlns:p14="http://schemas.microsoft.com/office/powerpoint/2010/main" val="32930521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Let’s say we have a hypothetical</a:t>
            </a:r>
            <a:r>
              <a:rPr lang="en-US" sz="1800" baseline="0" dirty="0"/>
              <a:t> namespace, cleverly titled </a:t>
            </a:r>
            <a:r>
              <a:rPr lang="en-US" sz="1800" baseline="0" dirty="0" err="1"/>
              <a:t>MyCustomNamespace</a:t>
            </a:r>
            <a:r>
              <a:rPr lang="en-US" sz="1800" baseline="0" dirty="0"/>
              <a:t>. And in this namespace, we have a custom class called string.</a:t>
            </a:r>
          </a:p>
          <a:p>
            <a:r>
              <a:rPr lang="en-US" sz="1800" baseline="0" dirty="0"/>
              <a:t>[CLICK]</a:t>
            </a:r>
          </a:p>
          <a:p>
            <a:r>
              <a:rPr lang="en-US" sz="1800" baseline="0" dirty="0"/>
              <a:t>Now, let’s say we have some code like that #includes the &lt;string&gt; header file, and we use the “using” shortcut to bring in the standard namespace as well as everything in our custom namespace. So far so good, this doesn’t cause any problems in and of itself.</a:t>
            </a:r>
          </a:p>
          <a:p>
            <a:r>
              <a:rPr lang="en-US" sz="1800" baseline="0" dirty="0"/>
              <a:t>[CLICK]</a:t>
            </a:r>
          </a:p>
          <a:p>
            <a:r>
              <a:rPr lang="en-US" sz="1800" baseline="0" dirty="0"/>
              <a:t>Next, let’s say we wanted to create two different “string” objects—one from our namespace, and one from the standard namespace. To do this the longer way, we would specify the namespace. Still okay, no problems with this code.</a:t>
            </a:r>
          </a:p>
          <a:p>
            <a:r>
              <a:rPr lang="en-US" sz="1800" baseline="0" dirty="0"/>
              <a:t>[CLICK]</a:t>
            </a:r>
          </a:p>
          <a:p>
            <a:r>
              <a:rPr lang="en-US" sz="1800" baseline="0" dirty="0"/>
              <a:t>On this line of code, we’re going to run into some problems.</a:t>
            </a:r>
          </a:p>
          <a:p>
            <a:r>
              <a:rPr lang="en-US" sz="1800" baseline="0" dirty="0"/>
              <a:t>[CLICK]</a:t>
            </a:r>
          </a:p>
          <a:p>
            <a:r>
              <a:rPr lang="en-US" sz="1800" baseline="0" dirty="0"/>
              <a:t>We didn’t have to specify the namespace, because of the using statements.</a:t>
            </a:r>
          </a:p>
          <a:p>
            <a:r>
              <a:rPr lang="en-US" sz="1800" baseline="0" dirty="0"/>
              <a:t>[CLICK]</a:t>
            </a:r>
          </a:p>
          <a:p>
            <a:r>
              <a:rPr lang="en-US" sz="1800" baseline="0" dirty="0"/>
              <a:t>As a result, the compiler doesn’t know what to do. It knows about two identifiers, both called string. So we’ll get a compiler error due to ambiguity in this code.</a:t>
            </a:r>
          </a:p>
          <a:p>
            <a:r>
              <a:rPr lang="en-US" sz="1800" dirty="0"/>
              <a:t>[CLICK]</a:t>
            </a:r>
          </a:p>
          <a:p>
            <a:r>
              <a:rPr lang="en-US" sz="1800" dirty="0"/>
              <a:t>This is a contrived example, and in practice you probably</a:t>
            </a:r>
            <a:r>
              <a:rPr lang="en-US" sz="1800" baseline="0" dirty="0"/>
              <a:t> wouldn’t call your own class string, due to C++ having one with that name already. However, there are only so many names we can use for some things, and the “best” names might be reused by different people working on the same project. We won’t really run into this issue in this course, but you should be aware of the possibility, especially if you find yourself working on large projects with lots of people and lots of different systems that come into contact with one another.</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16</a:t>
            </a:fld>
            <a:endParaRPr lang="en-US"/>
          </a:p>
        </p:txBody>
      </p:sp>
    </p:spTree>
    <p:extLst>
      <p:ext uri="{BB962C8B-B14F-4D97-AF65-F5344CB8AC3E}">
        <p14:creationId xmlns:p14="http://schemas.microsoft.com/office/powerpoint/2010/main" val="427384940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All that talk of namespaces was a bit</a:t>
            </a:r>
            <a:r>
              <a:rPr lang="en-US" sz="1800" baseline="0" dirty="0"/>
              <a:t> of a detour, so let’s bring it back to the last type of scope we’ll cover—the global scope.  This is where things can get messy if we’re not careful. What might seem like a good idea at first can end up biting us later on. Global scope is the broadest scope in C++…</a:t>
            </a:r>
          </a:p>
          <a:p>
            <a:r>
              <a:rPr lang="en-US" sz="1800" baseline="0" dirty="0"/>
              <a:t>[CLICK]</a:t>
            </a:r>
          </a:p>
          <a:p>
            <a:r>
              <a:rPr lang="en-US" sz="1800" baseline="0" dirty="0"/>
              <a:t>…and something declared outside any other scope will default to global scope.</a:t>
            </a:r>
          </a:p>
          <a:p>
            <a:r>
              <a:rPr lang="en-US" sz="1800" baseline="0" dirty="0"/>
              <a:t>[CLICK]</a:t>
            </a:r>
          </a:p>
          <a:p>
            <a:r>
              <a:rPr lang="en-US" sz="1800" baseline="0" dirty="0"/>
              <a:t>Because global scope is the  broadest, variables in this scope can be accessed and modified anywhere in our code.</a:t>
            </a:r>
          </a:p>
          <a:p>
            <a:r>
              <a:rPr lang="en-US" sz="1800" baseline="0" dirty="0"/>
              <a:t>[CLICK]</a:t>
            </a:r>
          </a:p>
          <a:p>
            <a:r>
              <a:rPr lang="en-US" sz="1800" baseline="0" dirty="0"/>
              <a:t>The lifetime of a global variable is essentially forever with regards to your program. </a:t>
            </a:r>
            <a:r>
              <a:rPr lang="en-US" sz="1800" baseline="0" dirty="0" err="1"/>
              <a:t>Globals</a:t>
            </a:r>
            <a:r>
              <a:rPr lang="en-US" sz="1800" baseline="0" dirty="0"/>
              <a:t> only fall out scope once the program ends.</a:t>
            </a:r>
          </a:p>
          <a:p>
            <a:r>
              <a:rPr lang="en-US" sz="1800" baseline="0" dirty="0"/>
              <a:t>[CLICK]</a:t>
            </a:r>
          </a:p>
          <a:p>
            <a:r>
              <a:rPr lang="en-US" sz="1800" baseline="0" dirty="0"/>
              <a:t>In this small example, the message variable is declared as a global variable. This means we can access it inside the main() function, something we normally couldn’t do if the variable were in another scope. This example is pretty harmless, but let’s look at another one.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17</a:t>
            </a:fld>
            <a:endParaRPr lang="en-US"/>
          </a:p>
        </p:txBody>
      </p:sp>
    </p:spTree>
    <p:extLst>
      <p:ext uri="{BB962C8B-B14F-4D97-AF65-F5344CB8AC3E}">
        <p14:creationId xmlns:p14="http://schemas.microsoft.com/office/powerpoint/2010/main" val="321425574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Let’s say we have this example</a:t>
            </a:r>
            <a:r>
              <a:rPr lang="en-US" sz="1800" baseline="0" dirty="0"/>
              <a:t> here. We want to store and print the name of the greatest song of this century. If you pause to think about it for a moment, you’ll see that I’m right.</a:t>
            </a:r>
          </a:p>
          <a:p>
            <a:r>
              <a:rPr lang="en-US" sz="1800" baseline="0" dirty="0"/>
              <a:t>[CLICK]</a:t>
            </a:r>
          </a:p>
          <a:p>
            <a:r>
              <a:rPr lang="en-US" sz="1800" baseline="0" dirty="0"/>
              <a:t>Moving on, our code in main() seems pretty straightforward. Call this Foo() function, and then print out the name of the song. But what does the Foo() function do in this case? </a:t>
            </a:r>
          </a:p>
          <a:p>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Because the variable is a global (i.e. in global scope), it</a:t>
            </a:r>
            <a:r>
              <a:rPr lang="en-US" sz="1800" baseline="0" dirty="0"/>
              <a:t> can be </a:t>
            </a:r>
            <a:r>
              <a:rPr lang="en-US" sz="1800" dirty="0"/>
              <a:t>modified anywhere in our code. If for some reason this function made a change to the</a:t>
            </a:r>
            <a:r>
              <a:rPr lang="en-US" sz="1800" baseline="0" dirty="0"/>
              <a:t> value of our string, the final output of our program would be different than what we expected.</a:t>
            </a:r>
            <a:endParaRPr lang="en-US" sz="1800" dirty="0"/>
          </a:p>
          <a:p>
            <a:r>
              <a:rPr lang="en-US" sz="1800" dirty="0"/>
              <a:t>[CLICK]</a:t>
            </a:r>
          </a:p>
          <a:p>
            <a:r>
              <a:rPr lang="en-US" sz="1800" dirty="0"/>
              <a:t>Because </a:t>
            </a:r>
            <a:r>
              <a:rPr lang="en-US" sz="1800" dirty="0" err="1"/>
              <a:t>globals</a:t>
            </a:r>
            <a:r>
              <a:rPr lang="en-US" sz="1800" baseline="0" dirty="0"/>
              <a:t> can be accessed anywhere, </a:t>
            </a:r>
            <a:r>
              <a:rPr lang="en-US" sz="1800" dirty="0"/>
              <a:t>they often seem easier to use,</a:t>
            </a:r>
            <a:r>
              <a:rPr lang="en-US" sz="1800" baseline="0" dirty="0"/>
              <a:t> especially for new programmers. However, if something is easy to use, it’s also easy to </a:t>
            </a:r>
            <a:r>
              <a:rPr lang="en-US" sz="1800" baseline="0" dirty="0" err="1"/>
              <a:t>mis</a:t>
            </a:r>
            <a:r>
              <a:rPr lang="en-US" sz="1800" baseline="0" dirty="0"/>
              <a:t>-use! It takes discipline and effort to learn the proper ways to do things. In this class, you should avoid global variables completely.</a:t>
            </a:r>
          </a:p>
          <a:p>
            <a:r>
              <a:rPr lang="en-US" sz="1800" baseline="0" dirty="0"/>
              <a:t>[CLICK]</a:t>
            </a:r>
          </a:p>
          <a:p>
            <a:r>
              <a:rPr lang="en-US" sz="1800" baseline="0" dirty="0"/>
              <a:t>Instead, you should learn the proper way to use functions, and declare variables exactly where they’re needed.</a:t>
            </a:r>
          </a:p>
          <a:p>
            <a:r>
              <a:rPr lang="en-US" sz="1800" baseline="0" dirty="0"/>
              <a:t>Now all of this is a made-up example, but depending on how our code is structured, we might have code somewhere that changes variables in unexpected ways, and we want to try and minimize that.</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E5037217-9793-4C9A-AF1C-443ACF2A3F9E}" type="slidenum">
              <a:rPr lang="en-US" smtClean="0"/>
              <a:t>18</a:t>
            </a:fld>
            <a:endParaRPr lang="en-US"/>
          </a:p>
        </p:txBody>
      </p:sp>
    </p:spTree>
    <p:extLst>
      <p:ext uri="{BB962C8B-B14F-4D97-AF65-F5344CB8AC3E}">
        <p14:creationId xmlns:p14="http://schemas.microsoft.com/office/powerpoint/2010/main" val="238273360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Scope deals with how</a:t>
            </a:r>
            <a:r>
              <a:rPr lang="en-US" sz="1800" baseline="0" dirty="0"/>
              <a:t> we can access parts of our code.</a:t>
            </a:r>
          </a:p>
          <a:p>
            <a:r>
              <a:rPr lang="en-US" sz="1800" baseline="0" dirty="0"/>
              <a:t>[CLICK]</a:t>
            </a:r>
          </a:p>
          <a:p>
            <a:r>
              <a:rPr lang="en-US" sz="1800" baseline="0" dirty="0"/>
              <a:t>Variables can exist in very limited, narrow scopes, or broad, global scopes.</a:t>
            </a:r>
          </a:p>
          <a:p>
            <a:r>
              <a:rPr lang="en-US" sz="1800" baseline="0" dirty="0"/>
              <a:t>We need to learn where best to declare our variables and functions to make sure we can access them, but also make sure we restrict access whenever possible to avoid accidental changes.</a:t>
            </a:r>
          </a:p>
          <a:p>
            <a:r>
              <a:rPr lang="en-US" sz="1800" baseline="0" dirty="0"/>
              <a:t>[CLICK]</a:t>
            </a:r>
            <a:endParaRPr lang="en-US" sz="1800" dirty="0"/>
          </a:p>
          <a:p>
            <a:r>
              <a:rPr lang="en-US" sz="1800" dirty="0"/>
              <a:t>Namespaces are something</a:t>
            </a:r>
            <a:r>
              <a:rPr lang="en-US" sz="1800" baseline="0" dirty="0"/>
              <a:t> that can help us organize our code as well, by letting us break it into groupings of variables and functions.</a:t>
            </a:r>
          </a:p>
          <a:p>
            <a:r>
              <a:rPr lang="en-US" sz="1800" baseline="0" dirty="0"/>
              <a:t>[CLICK]</a:t>
            </a:r>
          </a:p>
          <a:p>
            <a:r>
              <a:rPr lang="en-US" sz="1800" baseline="0" dirty="0"/>
              <a:t>C++ has the standard namespace which contains a great deal of functionality in it. We’ll look at lots of that functionality over the course of the semester.</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84483591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That</a:t>
            </a:r>
            <a:r>
              <a:rPr lang="en-US" sz="1800" baseline="0" dirty="0"/>
              <a:t> wraps things up for this video about scope and namespaces in C++. Thanks for watching, and I’ll see you next time!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7204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The scope of some identifier </a:t>
            </a:r>
            <a:r>
              <a:rPr lang="en-US" sz="1800" baseline="0" dirty="0"/>
              <a:t>is where in code that identifier is accessible.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We can’t access identifiers outside of the scope they’re declared in, and we may have to restructure our code in order to get the desired results.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As I’ve said before,</a:t>
            </a:r>
            <a:r>
              <a:rPr lang="en-US" sz="1800" baseline="0" dirty="0"/>
              <a:t> every programming language is different, and they may have different rules about scope. Typically, languages will have multiple types of scope that we can either take advantage of, or that we have to work around.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In this bit of code we have 3 different variables with 3 different types of scope. The language itself defines the scope, depending on where we declared the variables. We’ll look at these more closely in just a minute.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Like</a:t>
            </a:r>
            <a:r>
              <a:rPr lang="en-US" sz="1800" baseline="0" dirty="0"/>
              <a:t> many other programming feature, we can use scope properly, or abuse it if we aren’t careful!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3</a:t>
            </a:fld>
            <a:endParaRPr lang="en-US"/>
          </a:p>
        </p:txBody>
      </p:sp>
    </p:spTree>
    <p:extLst>
      <p:ext uri="{BB962C8B-B14F-4D97-AF65-F5344CB8AC3E}">
        <p14:creationId xmlns:p14="http://schemas.microsoft.com/office/powerpoint/2010/main" val="224723243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Local scope refers to variables or parameters you declare inside a function.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These variables</a:t>
            </a:r>
            <a:r>
              <a:rPr lang="en-US" sz="1800" baseline="0" dirty="0"/>
              <a:t> are not accessible outside the function itself—they basically don’t exist to the rest of our code.</a:t>
            </a:r>
            <a:endParaRPr lang="en-US" sz="1800" dirty="0"/>
          </a:p>
          <a:p>
            <a:r>
              <a:rPr lang="en-US" sz="1800" dirty="0"/>
              <a:t>[CLICK]</a:t>
            </a:r>
          </a:p>
          <a:p>
            <a:r>
              <a:rPr lang="en-US" sz="1800" dirty="0"/>
              <a:t>In</a:t>
            </a:r>
            <a:r>
              <a:rPr lang="en-US" sz="1800" baseline="0" dirty="0"/>
              <a:t> this bit of code we can only access two variables inside the Foo() function—the two parameters: value and count.</a:t>
            </a:r>
          </a:p>
          <a:p>
            <a:r>
              <a:rPr lang="en-US" sz="1800" baseline="0" dirty="0"/>
              <a:t>[CLICK]</a:t>
            </a:r>
          </a:p>
          <a:p>
            <a:r>
              <a:rPr lang="en-US" sz="1800" baseline="0" dirty="0"/>
              <a:t>Likewise, in main() we can only access 1 variable, the integer </a:t>
            </a:r>
            <a:r>
              <a:rPr lang="en-US" sz="1800" baseline="0" dirty="0" err="1"/>
              <a:t>someValue</a:t>
            </a:r>
            <a:r>
              <a:rPr lang="en-US" sz="1800" baseline="0" dirty="0"/>
              <a:t>. If we tried to access anything not declared inside main(), we’ll get a compiler error. If we want to “share” values across functions, we either need to pass them as arguments, or return them when the function ends.</a:t>
            </a:r>
          </a:p>
          <a:p>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Attempting to use variables outside their scope will generate compiler errors.</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4</a:t>
            </a:fld>
            <a:endParaRPr lang="en-US"/>
          </a:p>
        </p:txBody>
      </p:sp>
    </p:spTree>
    <p:extLst>
      <p:ext uri="{BB962C8B-B14F-4D97-AF65-F5344CB8AC3E}">
        <p14:creationId xmlns:p14="http://schemas.microsoft.com/office/powerpoint/2010/main" val="377595229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Statement scope is the most “narrow” scope. This is used for variables declared in if</a:t>
            </a:r>
            <a:r>
              <a:rPr lang="en-US" sz="1800" baseline="0" dirty="0"/>
              <a:t>/else statements, and loops of all sorts. Variables declared in here are temporary variables that that we use to store some sort of value briefly, and then vanish. It’s like asking someone to lend a hand, hold something for you while you tie your shoes, then hand the thing back to you.</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In this loop, our counter is initialized only once before the loop starts, and is only accessible in the loop itself.</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Every time the loop runs, this temporary variable sum is initialized to 0. If we were trying to add up the numbers 1 through 10, this wouldn’t accomplish that, because the variable is reset every iteration of the loop.</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Lastly, if we tried to use the variable “sum” outside the loop we’ll get a compiler error.</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5</a:t>
            </a:fld>
            <a:endParaRPr lang="en-US"/>
          </a:p>
        </p:txBody>
      </p:sp>
    </p:spTree>
    <p:extLst>
      <p:ext uri="{BB962C8B-B14F-4D97-AF65-F5344CB8AC3E}">
        <p14:creationId xmlns:p14="http://schemas.microsoft.com/office/powerpoint/2010/main" val="404159389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When the end of a function or block of code is reached, that scope ends.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Any variables inside that scope essentially disappear, and are no longer accessible. This is known as falling out of scope.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We often need variables to stay around for longer periods of time, to persist across multiple instances of local or statement scope.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In those instances, we have to ensure our variables exist in a longer-lasting, or broader scope.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For example, let’s say we wanted to conditionally set the value of the variable y, based on the value of x. If we declare the variable y inside the if statement, it’s a temporary variable inside that block of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Once those braces end, the y variable will disappear, and we can’t use it anywhere after that.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I</a:t>
            </a:r>
            <a:r>
              <a:rPr lang="en-US" sz="1800" baseline="0" dirty="0"/>
              <a:t>f we give the y variable a broader scope and declare it outside the if statement, we can both modify it inside that block, and use it afterward as well.</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6</a:t>
            </a:fld>
            <a:endParaRPr lang="en-US"/>
          </a:p>
        </p:txBody>
      </p:sp>
    </p:spTree>
    <p:extLst>
      <p:ext uri="{BB962C8B-B14F-4D97-AF65-F5344CB8AC3E}">
        <p14:creationId xmlns:p14="http://schemas.microsoft.com/office/powerpoint/2010/main" val="346278753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There are other kinds of scope that may be more</a:t>
            </a:r>
            <a:r>
              <a:rPr lang="en-US" sz="1800" baseline="0" dirty="0"/>
              <a:t> or less common depending on the code that you write. The first is class scope. When creating classes, variables and functions exist only within and instances of that class.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Class</a:t>
            </a:r>
            <a:r>
              <a:rPr lang="en-US" sz="1800" baseline="0" dirty="0"/>
              <a:t> definitions don’t “fall out of scope” because a class exists to store data and operate on it. This code isn’t executed like a function, it and follows different rules. We’ll look at classes a little later on, so don’t worry about this one right now.</a:t>
            </a:r>
          </a:p>
          <a:p>
            <a:r>
              <a:rPr lang="en-US" sz="1800" baseline="0" dirty="0"/>
              <a:t>[CLICK]</a:t>
            </a:r>
          </a:p>
          <a:p>
            <a:r>
              <a:rPr lang="en-US" sz="1800" dirty="0"/>
              <a:t>Namespaces</a:t>
            </a:r>
            <a:r>
              <a:rPr lang="en-US" sz="1800" baseline="0" dirty="0"/>
              <a:t> are something that you’ll see a lot of in in programming. A namespace is a way of grouping code together in sort of a “module” that can be given a name. This can be helpful when working on large projects and can help organize things. Like classes, this code doesn’t fall out of scope, as it isn’t executed, but rather creates things we can use throughout our program. We’ll look at these in a moment.</a:t>
            </a:r>
          </a:p>
          <a:p>
            <a:r>
              <a:rPr lang="en-US" sz="1800" baseline="0" dirty="0"/>
              <a:t>[CLICK]</a:t>
            </a:r>
          </a:p>
          <a:p>
            <a:r>
              <a:rPr lang="en-US" sz="1800" baseline="0" dirty="0"/>
              <a:t>We also have global scope, sometimes called global space. In the same way that outer space encompasses the Earth and everything else we know, this form of scope exists above all others. Anything that is not declared inside some other sort of scope is part of the global scope.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7</a:t>
            </a:fld>
            <a:endParaRPr lang="en-US"/>
          </a:p>
        </p:txBody>
      </p:sp>
    </p:spTree>
    <p:extLst>
      <p:ext uri="{BB962C8B-B14F-4D97-AF65-F5344CB8AC3E}">
        <p14:creationId xmlns:p14="http://schemas.microsoft.com/office/powerpoint/2010/main" val="120011751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Namespaces are a way of creating named sections of your code that</a:t>
            </a:r>
            <a:r>
              <a:rPr lang="en-US" sz="1800" baseline="0" dirty="0"/>
              <a:t> contain whatever variables and functions you want to group together.</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You can give these namespaces a name to identify them, and also create a way to make your code a bit more clear when you reference these variables or functions.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When working with large projects, this can help avoid something called a </a:t>
            </a:r>
            <a:r>
              <a:rPr lang="en-US" sz="1800" b="1" baseline="0" dirty="0"/>
              <a:t>collision</a:t>
            </a:r>
            <a:r>
              <a:rPr lang="en-US" sz="1800" baseline="0" dirty="0"/>
              <a:t> with someone else’s code that might have a similar name. We’ll look at an example of this, but it might not come up all that often in this class.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Here we’ve defined a simple namespace. It has a few variables in it, and a function prototype. (The definition of that function would exist somewhere else.)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Here we have a bit of code that would use that namespace. We can’t just access namespace variables or functions, we need to tell our compiler where to find them.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The </a:t>
            </a:r>
            <a:r>
              <a:rPr lang="en-US" sz="1800" b="1" baseline="0" dirty="0"/>
              <a:t>scope-resolution operator</a:t>
            </a:r>
            <a:r>
              <a:rPr lang="en-US" sz="1800" b="0" baseline="0" dirty="0"/>
              <a:t> is a symbol </a:t>
            </a:r>
            <a:r>
              <a:rPr lang="en-US" sz="1800" baseline="0" dirty="0"/>
              <a:t>that lets the compiler know where to find something, which scope to check.</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8</a:t>
            </a:fld>
            <a:endParaRPr lang="en-US"/>
          </a:p>
        </p:txBody>
      </p:sp>
    </p:spTree>
    <p:extLst>
      <p:ext uri="{BB962C8B-B14F-4D97-AF65-F5344CB8AC3E}">
        <p14:creationId xmlns:p14="http://schemas.microsoft.com/office/powerpoint/2010/main" val="26618153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The Scope Resolution Operator is</a:t>
            </a:r>
            <a:r>
              <a:rPr lang="en-US" sz="1800" baseline="0" dirty="0"/>
              <a:t> a double-colon symbol used to indicate the scope that some identifier belongs to.</a:t>
            </a:r>
          </a:p>
          <a:p>
            <a:r>
              <a:rPr lang="en-US" sz="1800" baseline="0" dirty="0"/>
              <a:t>[CLICK]</a:t>
            </a:r>
            <a:br>
              <a:rPr lang="en-US" sz="1800" baseline="0" dirty="0"/>
            </a:br>
            <a:r>
              <a:rPr lang="en-US" sz="1800" baseline="0" dirty="0"/>
              <a:t>We’ll mostly be looking at this when we write classes, but it comes up with namespaces as well, and we use the standard namespace a lot in C++.</a:t>
            </a:r>
          </a:p>
          <a:p>
            <a:r>
              <a:rPr lang="en-US" sz="1800" baseline="0" dirty="0"/>
              <a:t>[CLICK]</a:t>
            </a:r>
          </a:p>
          <a:p>
            <a:r>
              <a:rPr lang="en-US" sz="1800" dirty="0"/>
              <a:t>The standard namespace contains a lot of functionality, and</a:t>
            </a:r>
            <a:r>
              <a:rPr lang="en-US" sz="1800" baseline="0" dirty="0"/>
              <a:t> you may often see code like this that makes reference to it. The string class is part of the standard namespace, the vector class is part of the standard namespace, and so on.</a:t>
            </a:r>
          </a:p>
          <a:p>
            <a:r>
              <a:rPr lang="en-US" sz="1800" baseline="0" dirty="0"/>
              <a:t>[CLICK]</a:t>
            </a:r>
          </a:p>
          <a:p>
            <a:r>
              <a:rPr lang="en-US" sz="1800" baseline="0" dirty="0"/>
              <a:t>When we start looking at classes, we’ll see this operator used extensively. We’ll use it to indicate that functions or certain types of variables belong to the class.</a:t>
            </a:r>
          </a:p>
          <a:p>
            <a:r>
              <a:rPr lang="en-US" sz="1800" baseline="0" dirty="0"/>
              <a:t>[CLICK]</a:t>
            </a:r>
          </a:p>
          <a:p>
            <a:r>
              <a:rPr lang="en-US" sz="1800" baseline="0" dirty="0"/>
              <a:t>If we wanted to create enumerations to make our code read a bit easier, we would also have to use the scope-resolution operator to access any of those names.</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9</a:t>
            </a:fld>
            <a:endParaRPr lang="en-US"/>
          </a:p>
        </p:txBody>
      </p:sp>
    </p:spTree>
    <p:extLst>
      <p:ext uri="{BB962C8B-B14F-4D97-AF65-F5344CB8AC3E}">
        <p14:creationId xmlns:p14="http://schemas.microsoft.com/office/powerpoint/2010/main" val="287256576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C++ has a lot of built-in functionality</a:t>
            </a:r>
            <a:r>
              <a:rPr lang="en-US" sz="1800" baseline="0" dirty="0"/>
              <a:t> that we can use for all sorts of fun stuff!</a:t>
            </a:r>
          </a:p>
          <a:p>
            <a:r>
              <a:rPr lang="en-US" sz="1800" baseline="0" dirty="0"/>
              <a:t>[CLICK]</a:t>
            </a:r>
          </a:p>
          <a:p>
            <a:r>
              <a:rPr lang="en-US" sz="1800" baseline="0" dirty="0"/>
              <a:t>There are classes to store information, print things to the screen, write to files, sort data, and lots more.</a:t>
            </a:r>
          </a:p>
          <a:p>
            <a:r>
              <a:rPr lang="en-US" sz="1800" baseline="0" dirty="0"/>
              <a:t>[CLICK]</a:t>
            </a:r>
          </a:p>
          <a:p>
            <a:r>
              <a:rPr lang="en-US" sz="1800" baseline="0" dirty="0"/>
              <a:t>The bulk of these exist within what is called the standard namespace, or </a:t>
            </a:r>
            <a:r>
              <a:rPr lang="en-US" sz="1800" b="1" baseline="0" dirty="0"/>
              <a:t>namespace std</a:t>
            </a:r>
            <a:r>
              <a:rPr lang="en-US" sz="1800" b="0" baseline="0" dirty="0"/>
              <a:t> as we’ll see it in our code.</a:t>
            </a:r>
          </a:p>
          <a:p>
            <a:r>
              <a:rPr lang="en-US" sz="1800" b="0" baseline="0" dirty="0"/>
              <a:t>[CLICK]</a:t>
            </a:r>
          </a:p>
          <a:p>
            <a:r>
              <a:rPr lang="en-US" sz="1800" b="0" baseline="0" dirty="0"/>
              <a:t>To use this functionality it’s a simple two-step process, but one that we have to do over and over again every time we want to access something new.</a:t>
            </a:r>
          </a:p>
          <a:p>
            <a:r>
              <a:rPr lang="en-US" sz="1800" b="0" baseline="0" dirty="0"/>
              <a:t>[CLICK]</a:t>
            </a:r>
          </a:p>
          <a:p>
            <a:r>
              <a:rPr lang="en-US" sz="1800" b="0" baseline="0" dirty="0"/>
              <a:t>First, we have to use the #include directive to “bring in” the header file that contains the class or functionality we need</a:t>
            </a:r>
          </a:p>
          <a:p>
            <a:r>
              <a:rPr lang="en-US" sz="1800" b="0" baseline="0" dirty="0"/>
              <a:t>[CLICK]</a:t>
            </a:r>
          </a:p>
          <a:p>
            <a:r>
              <a:rPr lang="en-US" sz="1800" b="0" baseline="0" dirty="0"/>
              <a:t>Second, we have to reference the standard namespace, which we can do in several ways.</a:t>
            </a:r>
          </a:p>
          <a:p>
            <a:r>
              <a:rPr lang="en-US" sz="1800" b="0" baseline="0" dirty="0"/>
              <a:t>[CLICK]</a:t>
            </a:r>
          </a:p>
          <a:p>
            <a:r>
              <a:rPr lang="en-US" sz="1800" b="0" baseline="0" dirty="0"/>
              <a:t>This process is also how we access other namespaces, including those we might write ourselves.</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b="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197701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Title with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FC132-0E5D-0448-B7F8-5FB5B10DC6A3}"/>
              </a:ext>
            </a:extLst>
          </p:cNvPr>
          <p:cNvSpPr>
            <a:spLocks noGrp="1"/>
          </p:cNvSpPr>
          <p:nvPr>
            <p:ph type="title"/>
          </p:nvPr>
        </p:nvSpPr>
        <p:spPr>
          <a:xfrm>
            <a:off x="6705599" y="2044183"/>
            <a:ext cx="4453468" cy="424732"/>
          </a:xfrm>
        </p:spPr>
        <p:txBody>
          <a:bodyPr wrap="square">
            <a:spAutoFit/>
          </a:bodyPr>
          <a:lstStyle>
            <a:lvl1pPr>
              <a:defRPr sz="2400" b="1">
                <a:solidFill>
                  <a:schemeClr val="accent1"/>
                </a:solidFill>
              </a:defRPr>
            </a:lvl1pPr>
          </a:lstStyle>
          <a:p>
            <a:r>
              <a:rPr lang="en-US"/>
              <a:t>Click to edit Master title style</a:t>
            </a:r>
          </a:p>
        </p:txBody>
      </p:sp>
      <p:sp>
        <p:nvSpPr>
          <p:cNvPr id="4" name="Text Placeholder 3">
            <a:extLst>
              <a:ext uri="{FF2B5EF4-FFF2-40B4-BE49-F238E27FC236}">
                <a16:creationId xmlns:a16="http://schemas.microsoft.com/office/drawing/2014/main" id="{63B1C768-A4B3-9447-9428-2C5A13E29BC5}"/>
              </a:ext>
            </a:extLst>
          </p:cNvPr>
          <p:cNvSpPr>
            <a:spLocks noGrp="1"/>
          </p:cNvSpPr>
          <p:nvPr>
            <p:ph type="body" sz="quarter" idx="10"/>
          </p:nvPr>
        </p:nvSpPr>
        <p:spPr>
          <a:xfrm>
            <a:off x="6705600" y="2873928"/>
            <a:ext cx="4453468" cy="1920526"/>
          </a:xfrm>
        </p:spPr>
        <p:txBody>
          <a:bodyPr wrap="square">
            <a:spAutoFit/>
          </a:bodyPr>
          <a:lstStyle>
            <a:lvl1pPr marL="0" indent="0">
              <a:buNone/>
              <a:defRPr sz="4400" b="1">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1883705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Left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4E22E-3C1F-1845-92E7-46E42611412C}"/>
              </a:ext>
            </a:extLst>
          </p:cNvPr>
          <p:cNvSpPr>
            <a:spLocks noGrp="1"/>
          </p:cNvSpPr>
          <p:nvPr>
            <p:ph type="title" hasCustomPrompt="1"/>
          </p:nvPr>
        </p:nvSpPr>
        <p:spPr>
          <a:xfrm>
            <a:off x="612648" y="555163"/>
            <a:ext cx="6576502" cy="1144929"/>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14" name="Text Placeholder 13">
            <a:extLst>
              <a:ext uri="{FF2B5EF4-FFF2-40B4-BE49-F238E27FC236}">
                <a16:creationId xmlns:a16="http://schemas.microsoft.com/office/drawing/2014/main" id="{940F6D60-19CA-004E-A03C-8C4F404344C5}"/>
              </a:ext>
            </a:extLst>
          </p:cNvPr>
          <p:cNvSpPr>
            <a:spLocks noGrp="1"/>
          </p:cNvSpPr>
          <p:nvPr>
            <p:ph type="body" sz="quarter" idx="10"/>
          </p:nvPr>
        </p:nvSpPr>
        <p:spPr>
          <a:xfrm>
            <a:off x="612353" y="1490347"/>
            <a:ext cx="6576825" cy="461665"/>
          </a:xfrm>
        </p:spPr>
        <p:txBody>
          <a:bodyPr wrap="square">
            <a:spAutoFit/>
          </a:bodyPr>
          <a:lstStyle>
            <a:lvl1pPr marL="0" indent="0">
              <a:lnSpc>
                <a:spcPct val="100000"/>
              </a:lnSpc>
              <a:buNone/>
              <a:defRPr sz="2400">
                <a:solidFill>
                  <a:schemeClr val="tx1"/>
                </a:solidFill>
              </a:defRPr>
            </a:lvl1pPr>
          </a:lstStyle>
          <a:p>
            <a:pPr lvl="0"/>
            <a:r>
              <a:rPr lang="en-US" dirty="0"/>
              <a:t>Click to edit Master text styles</a:t>
            </a:r>
          </a:p>
        </p:txBody>
      </p:sp>
      <p:sp>
        <p:nvSpPr>
          <p:cNvPr id="6" name="Content Placeholder 5">
            <a:extLst>
              <a:ext uri="{FF2B5EF4-FFF2-40B4-BE49-F238E27FC236}">
                <a16:creationId xmlns:a16="http://schemas.microsoft.com/office/drawing/2014/main" id="{57BFEAA9-9F7D-AC46-A87D-10F7A95429CE}"/>
              </a:ext>
            </a:extLst>
          </p:cNvPr>
          <p:cNvSpPr>
            <a:spLocks noGrp="1"/>
          </p:cNvSpPr>
          <p:nvPr>
            <p:ph sz="quarter" idx="12"/>
          </p:nvPr>
        </p:nvSpPr>
        <p:spPr>
          <a:xfrm>
            <a:off x="7539293" y="0"/>
            <a:ext cx="4652707" cy="6858000"/>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02068F50-F365-8F42-A8E7-9332BC17545C}"/>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85721657"/>
      </p:ext>
    </p:extLst>
  </p:cSld>
  <p:clrMapOvr>
    <a:masterClrMapping/>
  </p:clrMapOvr>
  <p:extLst>
    <p:ext uri="{DCECCB84-F9BA-43D5-87BE-67443E8EF086}">
      <p15:sldGuideLst xmlns:p15="http://schemas.microsoft.com/office/powerpoint/2012/main">
        <p15:guide id="1" orient="horz" pos="1008">
          <p15:clr>
            <a:srgbClr val="FBAE40"/>
          </p15:clr>
        </p15:guide>
        <p15:guide id="2" orient="horz" pos="3888">
          <p15:clr>
            <a:srgbClr val="FBAE40"/>
          </p15:clr>
        </p15:guide>
        <p15:guide id="3" orient="horz" pos="3600">
          <p15:clr>
            <a:srgbClr val="FBAE40"/>
          </p15:clr>
        </p15:guide>
        <p15:guide id="4" pos="38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No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1A63F-9383-0F4E-8C85-2A6023952B2E}"/>
              </a:ext>
            </a:extLst>
          </p:cNvPr>
          <p:cNvSpPr>
            <a:spLocks noGrp="1"/>
          </p:cNvSpPr>
          <p:nvPr>
            <p:ph type="title"/>
          </p:nvPr>
        </p:nvSpPr>
        <p:spPr>
          <a:xfrm>
            <a:off x="6705600" y="2468737"/>
            <a:ext cx="4453468" cy="1920526"/>
          </a:xfrm>
        </p:spPr>
        <p:txBody>
          <a:bodyPr wrap="square">
            <a:spAutoFit/>
          </a:bodyPr>
          <a:lstStyle>
            <a:lvl1pPr>
              <a:defRPr b="1">
                <a:solidFill>
                  <a:schemeClr val="bg1"/>
                </a:solidFill>
              </a:defRPr>
            </a:lvl1pPr>
          </a:lstStyle>
          <a:p>
            <a:r>
              <a:rPr lang="en-US"/>
              <a:t>Click to edit Master title style</a:t>
            </a:r>
          </a:p>
        </p:txBody>
      </p:sp>
    </p:spTree>
    <p:extLst>
      <p:ext uri="{BB962C8B-B14F-4D97-AF65-F5344CB8AC3E}">
        <p14:creationId xmlns:p14="http://schemas.microsoft.com/office/powerpoint/2010/main" val="3556991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in Content Subheadin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1509" y="555163"/>
            <a:ext cx="10885166" cy="618631"/>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7" name="Content Placeholder 6">
            <a:extLst>
              <a:ext uri="{FF2B5EF4-FFF2-40B4-BE49-F238E27FC236}">
                <a16:creationId xmlns:a16="http://schemas.microsoft.com/office/drawing/2014/main" id="{7CA9073F-14F8-A54F-8D92-EB75803785D7}"/>
              </a:ext>
            </a:extLst>
          </p:cNvPr>
          <p:cNvSpPr>
            <a:spLocks noGrp="1"/>
          </p:cNvSpPr>
          <p:nvPr>
            <p:ph sz="quarter" idx="12"/>
          </p:nvPr>
        </p:nvSpPr>
        <p:spPr>
          <a:xfrm>
            <a:off x="611189" y="2100749"/>
            <a:ext cx="10885166" cy="3784576"/>
          </a:xfrm>
        </p:spPr>
        <p:txBody>
          <a:bodyPr/>
          <a:lstStyle>
            <a:lvl1pPr marL="0" indent="0">
              <a:lnSpc>
                <a:spcPct val="100000"/>
              </a:lnSpc>
              <a:buNone/>
              <a:defRPr sz="2400"/>
            </a:lvl1pPr>
            <a:lvl2pPr marL="457200" indent="0">
              <a:buNone/>
              <a:defRPr sz="2400"/>
            </a:lvl2pPr>
            <a:lvl3pPr>
              <a:defRPr sz="2400"/>
            </a:lvl3pPr>
            <a:lvl4pPr>
              <a:defRPr sz="2400"/>
            </a:lvl4pPr>
            <a:lvl5pPr>
              <a:defRPr sz="2400"/>
            </a:lvl5pPr>
          </a:lstStyle>
          <a:p>
            <a:pPr lvl="0"/>
            <a:r>
              <a:rPr lang="en-US" dirty="0"/>
              <a:t>Click to edit Master text styles</a:t>
            </a:r>
          </a:p>
        </p:txBody>
      </p:sp>
      <p:sp>
        <p:nvSpPr>
          <p:cNvPr id="5" name="Text Placeholder 3">
            <a:extLst>
              <a:ext uri="{FF2B5EF4-FFF2-40B4-BE49-F238E27FC236}">
                <a16:creationId xmlns:a16="http://schemas.microsoft.com/office/drawing/2014/main" id="{D13E7A50-B455-9B44-90F6-FD6B66816F9C}"/>
              </a:ext>
            </a:extLst>
          </p:cNvPr>
          <p:cNvSpPr>
            <a:spLocks noGrp="1"/>
          </p:cNvSpPr>
          <p:nvPr>
            <p:ph type="body" sz="quarter" idx="13"/>
          </p:nvPr>
        </p:nvSpPr>
        <p:spPr>
          <a:xfrm>
            <a:off x="610869" y="1173794"/>
            <a:ext cx="10885486" cy="480131"/>
          </a:xfrm>
        </p:spPr>
        <p:txBody>
          <a:bodyPr>
            <a:spAutoFit/>
          </a:bodyPr>
          <a:lstStyle>
            <a:lvl1pPr marL="0" indent="0">
              <a:buNone/>
              <a:defRPr sz="2800" b="1">
                <a:solidFill>
                  <a:schemeClr val="tx2"/>
                </a:solidFill>
                <a:latin typeface="+mj-lt"/>
              </a:defRPr>
            </a:lvl1pPr>
            <a:lvl2pPr marL="457200" indent="0">
              <a:buNone/>
              <a:defRPr/>
            </a:lvl2pPr>
          </a:lstStyle>
          <a:p>
            <a:pPr lvl="0"/>
            <a:r>
              <a:rPr lang="en-US" dirty="0"/>
              <a:t>Click to edit Master text styles</a:t>
            </a:r>
          </a:p>
        </p:txBody>
      </p:sp>
      <p:sp>
        <p:nvSpPr>
          <p:cNvPr id="9" name="Rectangle 8">
            <a:extLst>
              <a:ext uri="{FF2B5EF4-FFF2-40B4-BE49-F238E27FC236}">
                <a16:creationId xmlns:a16="http://schemas.microsoft.com/office/drawing/2014/main" id="{2DFBDBA5-01B5-1843-AA76-0CD34C31D0EA}"/>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51834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 Screen Righ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3EA48C2-9DC9-7540-A47D-CD5D8D42EEC8}"/>
              </a:ext>
            </a:extLst>
          </p:cNvPr>
          <p:cNvSpPr/>
          <p:nvPr userDrawn="1"/>
        </p:nvSpPr>
        <p:spPr>
          <a:xfrm>
            <a:off x="-6094" y="0"/>
            <a:ext cx="537362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13">
            <a:extLst>
              <a:ext uri="{FF2B5EF4-FFF2-40B4-BE49-F238E27FC236}">
                <a16:creationId xmlns:a16="http://schemas.microsoft.com/office/drawing/2014/main" id="{E34C0AEB-9480-2C43-9659-F5F9B0444EB0}"/>
              </a:ext>
            </a:extLst>
          </p:cNvPr>
          <p:cNvSpPr>
            <a:spLocks noGrp="1"/>
          </p:cNvSpPr>
          <p:nvPr>
            <p:ph type="body" sz="quarter" idx="10"/>
          </p:nvPr>
        </p:nvSpPr>
        <p:spPr>
          <a:xfrm>
            <a:off x="611509" y="557784"/>
            <a:ext cx="4138416" cy="1671227"/>
          </a:xfrm>
        </p:spPr>
        <p:txBody>
          <a:bodyPr wrap="square">
            <a:spAutoFit/>
          </a:bodyPr>
          <a:lstStyle>
            <a:lvl1pPr marL="0" indent="0">
              <a:buNone/>
              <a:defRPr sz="3800" b="1">
                <a:solidFill>
                  <a:schemeClr val="bg1"/>
                </a:solidFill>
                <a:latin typeface="+mj-lt"/>
              </a:defRPr>
            </a:lvl1pPr>
          </a:lstStyle>
          <a:p>
            <a:pPr lvl="0"/>
            <a:r>
              <a:rPr lang="en-US" dirty="0"/>
              <a:t>Click to edit Master text styles</a:t>
            </a:r>
          </a:p>
        </p:txBody>
      </p:sp>
      <p:sp>
        <p:nvSpPr>
          <p:cNvPr id="3" name="Content Placeholder 2">
            <a:extLst>
              <a:ext uri="{FF2B5EF4-FFF2-40B4-BE49-F238E27FC236}">
                <a16:creationId xmlns:a16="http://schemas.microsoft.com/office/drawing/2014/main" id="{2E6F85BA-6CF2-2C43-BDFD-92E9564D6C47}"/>
              </a:ext>
            </a:extLst>
          </p:cNvPr>
          <p:cNvSpPr>
            <a:spLocks noGrp="1"/>
          </p:cNvSpPr>
          <p:nvPr>
            <p:ph sz="quarter" idx="12"/>
          </p:nvPr>
        </p:nvSpPr>
        <p:spPr>
          <a:xfrm>
            <a:off x="612648" y="1492969"/>
            <a:ext cx="4138416" cy="4745916"/>
          </a:xfrm>
        </p:spPr>
        <p:txBody>
          <a:bodyPr>
            <a:normAutofit/>
          </a:bodyPr>
          <a:lstStyle>
            <a:lvl1pPr marL="0" indent="0">
              <a:lnSpc>
                <a:spcPct val="100000"/>
              </a:lnSpc>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dirty="0"/>
              <a:t>Click to edit Master text styles</a:t>
            </a:r>
          </a:p>
        </p:txBody>
      </p:sp>
      <p:sp>
        <p:nvSpPr>
          <p:cNvPr id="11" name="Rectangle 10">
            <a:extLst>
              <a:ext uri="{FF2B5EF4-FFF2-40B4-BE49-F238E27FC236}">
                <a16:creationId xmlns:a16="http://schemas.microsoft.com/office/drawing/2014/main" id="{50B5EB37-E44E-E548-83BE-E64CAAA6E2D5}"/>
              </a:ext>
            </a:extLst>
          </p:cNvPr>
          <p:cNvSpPr/>
          <p:nvPr userDrawn="1"/>
        </p:nvSpPr>
        <p:spPr>
          <a:xfrm>
            <a:off x="5367528" y="0"/>
            <a:ext cx="5819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7184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n Screen Left Subheadin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1AB8289-F30E-A840-BEA9-F58E36247AD4}"/>
              </a:ext>
            </a:extLst>
          </p:cNvPr>
          <p:cNvSpPr/>
          <p:nvPr userDrawn="1"/>
        </p:nvSpPr>
        <p:spPr>
          <a:xfrm>
            <a:off x="6818378" y="0"/>
            <a:ext cx="537362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13">
            <a:extLst>
              <a:ext uri="{FF2B5EF4-FFF2-40B4-BE49-F238E27FC236}">
                <a16:creationId xmlns:a16="http://schemas.microsoft.com/office/drawing/2014/main" id="{B593E99A-E240-BA4C-A504-49BF234B97E8}"/>
              </a:ext>
            </a:extLst>
          </p:cNvPr>
          <p:cNvSpPr>
            <a:spLocks noGrp="1"/>
          </p:cNvSpPr>
          <p:nvPr>
            <p:ph type="body" sz="quarter" idx="10"/>
          </p:nvPr>
        </p:nvSpPr>
        <p:spPr>
          <a:xfrm>
            <a:off x="7435981" y="557784"/>
            <a:ext cx="4138416" cy="1671227"/>
          </a:xfrm>
        </p:spPr>
        <p:txBody>
          <a:bodyPr wrap="square">
            <a:spAutoFit/>
          </a:bodyPr>
          <a:lstStyle>
            <a:lvl1pPr marL="0" indent="0">
              <a:buNone/>
              <a:defRPr sz="3800" b="1">
                <a:solidFill>
                  <a:schemeClr val="bg1"/>
                </a:solidFill>
                <a:latin typeface="+mj-lt"/>
              </a:defRPr>
            </a:lvl1pPr>
          </a:lstStyle>
          <a:p>
            <a:pPr lvl="0"/>
            <a:r>
              <a:rPr lang="en-US" dirty="0"/>
              <a:t>Click to edit Master text styles</a:t>
            </a:r>
          </a:p>
        </p:txBody>
      </p:sp>
      <p:sp>
        <p:nvSpPr>
          <p:cNvPr id="6" name="Content Placeholder 2">
            <a:extLst>
              <a:ext uri="{FF2B5EF4-FFF2-40B4-BE49-F238E27FC236}">
                <a16:creationId xmlns:a16="http://schemas.microsoft.com/office/drawing/2014/main" id="{F9F46DB7-2631-1948-84D8-5975D339DF19}"/>
              </a:ext>
            </a:extLst>
          </p:cNvPr>
          <p:cNvSpPr>
            <a:spLocks noGrp="1"/>
          </p:cNvSpPr>
          <p:nvPr>
            <p:ph sz="quarter" idx="12"/>
          </p:nvPr>
        </p:nvSpPr>
        <p:spPr>
          <a:xfrm>
            <a:off x="7435981" y="2047606"/>
            <a:ext cx="4138416" cy="4252610"/>
          </a:xfrm>
        </p:spPr>
        <p:txBody>
          <a:bodyPr>
            <a:normAutofit/>
          </a:bodyPr>
          <a:lstStyle>
            <a:lvl1pPr marL="0" indent="0">
              <a:lnSpc>
                <a:spcPct val="100000"/>
              </a:lnSpc>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dirty="0"/>
              <a:t>Click to edit Master text styles</a:t>
            </a:r>
          </a:p>
        </p:txBody>
      </p:sp>
      <p:sp>
        <p:nvSpPr>
          <p:cNvPr id="7" name="Text Placeholder 3">
            <a:extLst>
              <a:ext uri="{FF2B5EF4-FFF2-40B4-BE49-F238E27FC236}">
                <a16:creationId xmlns:a16="http://schemas.microsoft.com/office/drawing/2014/main" id="{45FAD2FB-1FA8-394B-A59E-F7572AF39BBA}"/>
              </a:ext>
            </a:extLst>
          </p:cNvPr>
          <p:cNvSpPr>
            <a:spLocks noGrp="1"/>
          </p:cNvSpPr>
          <p:nvPr>
            <p:ph type="body" sz="quarter" idx="14"/>
          </p:nvPr>
        </p:nvSpPr>
        <p:spPr>
          <a:xfrm>
            <a:off x="7435980" y="1567475"/>
            <a:ext cx="4138416" cy="867930"/>
          </a:xfrm>
        </p:spPr>
        <p:txBody>
          <a:bodyPr wrap="square">
            <a:spAutoFit/>
          </a:bodyPr>
          <a:lstStyle>
            <a:lvl1pPr marL="0" indent="0">
              <a:buNone/>
              <a:defRPr sz="2800" b="1">
                <a:solidFill>
                  <a:schemeClr val="bg1"/>
                </a:solidFill>
                <a:latin typeface="+mj-lt"/>
              </a:defRPr>
            </a:lvl1pPr>
            <a:lvl2pPr marL="457200" indent="0">
              <a:buNone/>
              <a:defRPr/>
            </a:lvl2pPr>
          </a:lstStyle>
          <a:p>
            <a:pPr lvl="0"/>
            <a:r>
              <a:rPr lang="en-US" dirty="0"/>
              <a:t>Click to edit Master text styles</a:t>
            </a:r>
          </a:p>
        </p:txBody>
      </p:sp>
      <p:sp>
        <p:nvSpPr>
          <p:cNvPr id="8" name="Rectangle 7">
            <a:extLst>
              <a:ext uri="{FF2B5EF4-FFF2-40B4-BE49-F238E27FC236}">
                <a16:creationId xmlns:a16="http://schemas.microsoft.com/office/drawing/2014/main" id="{F8BA8506-0187-014C-A567-D00672AD6C67}"/>
              </a:ext>
            </a:extLst>
          </p:cNvPr>
          <p:cNvSpPr/>
          <p:nvPr userDrawn="1"/>
        </p:nvSpPr>
        <p:spPr>
          <a:xfrm>
            <a:off x="6757139" y="0"/>
            <a:ext cx="5819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60950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Subheadin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9AE6FB2-9534-B545-9B9E-F8DA2C4C1B97}"/>
              </a:ext>
            </a:extLst>
          </p:cNvPr>
          <p:cNvSpPr/>
          <p:nvPr userDrawn="1"/>
        </p:nvSpPr>
        <p:spPr>
          <a:xfrm>
            <a:off x="0" y="1851598"/>
            <a:ext cx="12192000" cy="407371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33032"/>
              </a:solidFill>
            </a:endParaRPr>
          </a:p>
        </p:txBody>
      </p:sp>
      <p:sp>
        <p:nvSpPr>
          <p:cNvPr id="13" name="Text Placeholder 13">
            <a:extLst>
              <a:ext uri="{FF2B5EF4-FFF2-40B4-BE49-F238E27FC236}">
                <a16:creationId xmlns:a16="http://schemas.microsoft.com/office/drawing/2014/main" id="{8249D3FC-6680-5445-9458-C9D7CB07256E}"/>
              </a:ext>
            </a:extLst>
          </p:cNvPr>
          <p:cNvSpPr>
            <a:spLocks noGrp="1"/>
          </p:cNvSpPr>
          <p:nvPr>
            <p:ph type="body" sz="quarter" idx="10" hasCustomPrompt="1"/>
          </p:nvPr>
        </p:nvSpPr>
        <p:spPr>
          <a:xfrm>
            <a:off x="611509" y="2063383"/>
            <a:ext cx="5180480" cy="867930"/>
          </a:xfrm>
        </p:spPr>
        <p:txBody>
          <a:bodyPr wrap="square">
            <a:spAutoFit/>
          </a:bodyPr>
          <a:lstStyle>
            <a:lvl1pPr marL="0" indent="0" algn="ctr">
              <a:buNone/>
              <a:defRPr sz="2800" b="1">
                <a:solidFill>
                  <a:schemeClr val="accent1"/>
                </a:solidFill>
                <a:latin typeface="+mj-lt"/>
              </a:defRPr>
            </a:lvl1pPr>
          </a:lstStyle>
          <a:p>
            <a:pPr lvl="0"/>
            <a:r>
              <a:rPr lang="en-US" dirty="0"/>
              <a:t>CLICK TO EDIT MASTER TEXT STYLES</a:t>
            </a:r>
          </a:p>
        </p:txBody>
      </p:sp>
      <p:sp>
        <p:nvSpPr>
          <p:cNvPr id="15" name="Text Placeholder 13">
            <a:extLst>
              <a:ext uri="{FF2B5EF4-FFF2-40B4-BE49-F238E27FC236}">
                <a16:creationId xmlns:a16="http://schemas.microsoft.com/office/drawing/2014/main" id="{DE4B85FF-09F7-824B-9470-9832D47F6C28}"/>
              </a:ext>
            </a:extLst>
          </p:cNvPr>
          <p:cNvSpPr>
            <a:spLocks noGrp="1"/>
          </p:cNvSpPr>
          <p:nvPr>
            <p:ph type="body" sz="quarter" idx="11"/>
          </p:nvPr>
        </p:nvSpPr>
        <p:spPr>
          <a:xfrm>
            <a:off x="611508" y="2585392"/>
            <a:ext cx="5180480" cy="424732"/>
          </a:xfrm>
        </p:spPr>
        <p:txBody>
          <a:bodyPr wrap="square">
            <a:spAutoFit/>
          </a:bodyPr>
          <a:lstStyle>
            <a:lvl1pPr marL="0" indent="0" algn="ctr">
              <a:buNone/>
              <a:defRPr sz="2400">
                <a:solidFill>
                  <a:schemeClr val="bg1"/>
                </a:solidFill>
              </a:defRPr>
            </a:lvl1pPr>
          </a:lstStyle>
          <a:p>
            <a:pPr lvl="0"/>
            <a:r>
              <a:rPr lang="en-US" dirty="0"/>
              <a:t>Click to edit Master text styles</a:t>
            </a:r>
          </a:p>
        </p:txBody>
      </p:sp>
      <p:sp>
        <p:nvSpPr>
          <p:cNvPr id="7" name="Title 1">
            <a:extLst>
              <a:ext uri="{FF2B5EF4-FFF2-40B4-BE49-F238E27FC236}">
                <a16:creationId xmlns:a16="http://schemas.microsoft.com/office/drawing/2014/main" id="{6BF0EBCF-B757-5044-BDFC-D0758AC4BC6A}"/>
              </a:ext>
            </a:extLst>
          </p:cNvPr>
          <p:cNvSpPr>
            <a:spLocks noGrp="1"/>
          </p:cNvSpPr>
          <p:nvPr>
            <p:ph type="title" hasCustomPrompt="1"/>
          </p:nvPr>
        </p:nvSpPr>
        <p:spPr>
          <a:xfrm>
            <a:off x="611509" y="557784"/>
            <a:ext cx="10885166" cy="618631"/>
          </a:xfrm>
        </p:spPr>
        <p:txBody>
          <a:bodyPr wrap="square" anchor="t" anchorCtr="0">
            <a:spAutoFit/>
          </a:bodyPr>
          <a:lstStyle>
            <a:lvl1pPr algn="l">
              <a:defRPr sz="3800" b="1">
                <a:solidFill>
                  <a:schemeClr val="tx2"/>
                </a:solidFill>
              </a:defRPr>
            </a:lvl1pPr>
          </a:lstStyle>
          <a:p>
            <a:r>
              <a:rPr lang="en-US" dirty="0"/>
              <a:t>Click To Edit Master Title Style</a:t>
            </a:r>
          </a:p>
        </p:txBody>
      </p:sp>
      <p:sp>
        <p:nvSpPr>
          <p:cNvPr id="12" name="Text Placeholder 13">
            <a:extLst>
              <a:ext uri="{FF2B5EF4-FFF2-40B4-BE49-F238E27FC236}">
                <a16:creationId xmlns:a16="http://schemas.microsoft.com/office/drawing/2014/main" id="{97C4E894-74AD-7743-9A79-16E7D7C32AEF}"/>
              </a:ext>
            </a:extLst>
          </p:cNvPr>
          <p:cNvSpPr>
            <a:spLocks noGrp="1"/>
          </p:cNvSpPr>
          <p:nvPr>
            <p:ph type="body" sz="quarter" idx="12" hasCustomPrompt="1"/>
          </p:nvPr>
        </p:nvSpPr>
        <p:spPr>
          <a:xfrm>
            <a:off x="6316195" y="2063383"/>
            <a:ext cx="5180480" cy="867930"/>
          </a:xfrm>
        </p:spPr>
        <p:txBody>
          <a:bodyPr wrap="square">
            <a:spAutoFit/>
          </a:bodyPr>
          <a:lstStyle>
            <a:lvl1pPr marL="0" indent="0" algn="ctr">
              <a:buNone/>
              <a:defRPr sz="2800" b="1">
                <a:solidFill>
                  <a:schemeClr val="accent1"/>
                </a:solidFill>
                <a:latin typeface="+mj-lt"/>
              </a:defRPr>
            </a:lvl1pPr>
          </a:lstStyle>
          <a:p>
            <a:pPr lvl="0"/>
            <a:r>
              <a:rPr lang="en-US" dirty="0"/>
              <a:t>CLICK TO EDIT MASTER TEXT STYLES</a:t>
            </a:r>
          </a:p>
        </p:txBody>
      </p:sp>
      <p:sp>
        <p:nvSpPr>
          <p:cNvPr id="14" name="Text Placeholder 13">
            <a:extLst>
              <a:ext uri="{FF2B5EF4-FFF2-40B4-BE49-F238E27FC236}">
                <a16:creationId xmlns:a16="http://schemas.microsoft.com/office/drawing/2014/main" id="{A2993019-8775-C748-8006-C5BE3663FD84}"/>
              </a:ext>
            </a:extLst>
          </p:cNvPr>
          <p:cNvSpPr>
            <a:spLocks noGrp="1"/>
          </p:cNvSpPr>
          <p:nvPr>
            <p:ph type="body" sz="quarter" idx="13"/>
          </p:nvPr>
        </p:nvSpPr>
        <p:spPr>
          <a:xfrm>
            <a:off x="6316194" y="2585392"/>
            <a:ext cx="5180480" cy="424732"/>
          </a:xfrm>
        </p:spPr>
        <p:txBody>
          <a:bodyPr wrap="square">
            <a:spAutoFit/>
          </a:bodyPr>
          <a:lstStyle>
            <a:lvl1pPr marL="0" indent="0" algn="ctr">
              <a:buNone/>
              <a:defRPr sz="2400">
                <a:solidFill>
                  <a:schemeClr val="bg1"/>
                </a:solidFill>
              </a:defRPr>
            </a:lvl1pPr>
          </a:lstStyle>
          <a:p>
            <a:pPr lvl="0"/>
            <a:r>
              <a:rPr lang="en-US" dirty="0"/>
              <a:t>Click to edit Master text styles</a:t>
            </a:r>
          </a:p>
        </p:txBody>
      </p:sp>
      <p:sp>
        <p:nvSpPr>
          <p:cNvPr id="9" name="Text Placeholder 3">
            <a:extLst>
              <a:ext uri="{FF2B5EF4-FFF2-40B4-BE49-F238E27FC236}">
                <a16:creationId xmlns:a16="http://schemas.microsoft.com/office/drawing/2014/main" id="{955A569D-517F-5046-99CB-3B63D6F29CE8}"/>
              </a:ext>
            </a:extLst>
          </p:cNvPr>
          <p:cNvSpPr>
            <a:spLocks noGrp="1"/>
          </p:cNvSpPr>
          <p:nvPr>
            <p:ph type="body" sz="quarter" idx="14"/>
          </p:nvPr>
        </p:nvSpPr>
        <p:spPr>
          <a:xfrm>
            <a:off x="610548" y="1189316"/>
            <a:ext cx="10885486" cy="480131"/>
          </a:xfrm>
        </p:spPr>
        <p:txBody>
          <a:bodyPr>
            <a:spAutoFit/>
          </a:bodyPr>
          <a:lstStyle>
            <a:lvl1pPr marL="0" indent="0">
              <a:buNone/>
              <a:defRPr sz="2800" b="1">
                <a:solidFill>
                  <a:schemeClr val="tx2"/>
                </a:solidFill>
                <a:latin typeface="+mj-lt"/>
              </a:defRPr>
            </a:lvl1pPr>
            <a:lvl2pPr marL="457200" indent="0">
              <a:buNone/>
              <a:defRPr/>
            </a:lvl2pPr>
          </a:lstStyle>
          <a:p>
            <a:pPr lvl="0"/>
            <a:r>
              <a:rPr lang="en-US" dirty="0"/>
              <a:t>Click to edit Master text styles</a:t>
            </a:r>
          </a:p>
        </p:txBody>
      </p:sp>
      <p:sp>
        <p:nvSpPr>
          <p:cNvPr id="16" name="Rectangle 15">
            <a:extLst>
              <a:ext uri="{FF2B5EF4-FFF2-40B4-BE49-F238E27FC236}">
                <a16:creationId xmlns:a16="http://schemas.microsoft.com/office/drawing/2014/main" id="{1278DFC1-C068-584E-BF35-FBE8ED8A13DB}"/>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31733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ight Board">
    <p:bg>
      <p:bgPr>
        <a:solidFill>
          <a:schemeClr val="tx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8886" y="555163"/>
            <a:ext cx="10885166" cy="618631"/>
          </a:xfrm>
        </p:spPr>
        <p:txBody>
          <a:bodyPr wrap="square" anchor="t" anchorCtr="0">
            <a:spAutoFit/>
          </a:bodyPr>
          <a:lstStyle>
            <a:lvl1pPr>
              <a:defRPr sz="3800" b="1">
                <a:solidFill>
                  <a:schemeClr val="accent1"/>
                </a:solidFill>
              </a:defRPr>
            </a:lvl1pPr>
          </a:lstStyle>
          <a:p>
            <a:r>
              <a:rPr lang="en-US" dirty="0"/>
              <a:t>CLICK TO EDIT MASTER TITLE STYLE</a:t>
            </a:r>
          </a:p>
        </p:txBody>
      </p:sp>
    </p:spTree>
    <p:extLst>
      <p:ext uri="{BB962C8B-B14F-4D97-AF65-F5344CB8AC3E}">
        <p14:creationId xmlns:p14="http://schemas.microsoft.com/office/powerpoint/2010/main" val="3151917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36F3B-CAB3-8A4E-AC46-11BF39344EBF}"/>
              </a:ext>
            </a:extLst>
          </p:cNvPr>
          <p:cNvSpPr>
            <a:spLocks noGrp="1"/>
          </p:cNvSpPr>
          <p:nvPr>
            <p:ph type="title" hasCustomPrompt="1"/>
          </p:nvPr>
        </p:nvSpPr>
        <p:spPr>
          <a:xfrm>
            <a:off x="2310384" y="2766218"/>
            <a:ext cx="7571232" cy="1325563"/>
          </a:xfrm>
        </p:spPr>
        <p:txBody>
          <a:bodyPr/>
          <a:lstStyle>
            <a:lvl1pPr algn="ctr">
              <a:defRPr b="1">
                <a:solidFill>
                  <a:schemeClr val="bg1"/>
                </a:solidFill>
              </a:defRPr>
            </a:lvl1pPr>
          </a:lstStyle>
          <a:p>
            <a:r>
              <a:rPr lang="en-US" dirty="0"/>
              <a:t>Thank You For Watching</a:t>
            </a:r>
          </a:p>
        </p:txBody>
      </p:sp>
    </p:spTree>
    <p:extLst>
      <p:ext uri="{BB962C8B-B14F-4D97-AF65-F5344CB8AC3E}">
        <p14:creationId xmlns:p14="http://schemas.microsoft.com/office/powerpoint/2010/main" val="2202386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Main Content">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1509" y="555163"/>
            <a:ext cx="10885166" cy="618631"/>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7" name="Content Placeholder 6">
            <a:extLst>
              <a:ext uri="{FF2B5EF4-FFF2-40B4-BE49-F238E27FC236}">
                <a16:creationId xmlns:a16="http://schemas.microsoft.com/office/drawing/2014/main" id="{7CA9073F-14F8-A54F-8D92-EB75803785D7}"/>
              </a:ext>
            </a:extLst>
          </p:cNvPr>
          <p:cNvSpPr>
            <a:spLocks noGrp="1"/>
          </p:cNvSpPr>
          <p:nvPr>
            <p:ph sz="quarter" idx="12"/>
          </p:nvPr>
        </p:nvSpPr>
        <p:spPr>
          <a:xfrm>
            <a:off x="611189" y="2100749"/>
            <a:ext cx="10885166" cy="3784576"/>
          </a:xfrm>
        </p:spPr>
        <p:txBody>
          <a:bodyPr/>
          <a:lstStyle>
            <a:lvl1pPr marL="0" indent="0">
              <a:lnSpc>
                <a:spcPct val="100000"/>
              </a:lnSpc>
              <a:buNone/>
              <a:defRPr sz="2400"/>
            </a:lvl1pPr>
            <a:lvl2pPr marL="457200" indent="0">
              <a:buNone/>
              <a:defRPr sz="2400"/>
            </a:lvl2pPr>
            <a:lvl3pPr>
              <a:defRPr sz="2400"/>
            </a:lvl3pPr>
            <a:lvl4pPr>
              <a:defRPr sz="2400"/>
            </a:lvl4pPr>
            <a:lvl5pPr>
              <a:defRPr sz="2400"/>
            </a:lvl5pPr>
          </a:lstStyle>
          <a:p>
            <a:pPr lvl="0"/>
            <a:r>
              <a:rPr lang="en-US" dirty="0"/>
              <a:t>Click to edit Master text styles</a:t>
            </a:r>
          </a:p>
        </p:txBody>
      </p:sp>
      <p:sp>
        <p:nvSpPr>
          <p:cNvPr id="5" name="Rectangle 4">
            <a:extLst>
              <a:ext uri="{FF2B5EF4-FFF2-40B4-BE49-F238E27FC236}">
                <a16:creationId xmlns:a16="http://schemas.microsoft.com/office/drawing/2014/main" id="{5D0B2801-0238-BA49-B561-FB1C87E264E6}"/>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28908228"/>
      </p:ext>
    </p:extLst>
  </p:cSld>
  <p:clrMapOvr>
    <a:masterClrMapping/>
  </p:clrMapOvr>
  <p:extLst>
    <p:ext uri="{DCECCB84-F9BA-43D5-87BE-67443E8EF086}">
      <p15:sldGuideLst xmlns:p15="http://schemas.microsoft.com/office/powerpoint/2012/main">
        <p15:guide id="1" orient="horz" pos="3888">
          <p15:clr>
            <a:srgbClr val="FBAE40"/>
          </p15:clr>
        </p15:guide>
        <p15:guide id="2" orient="horz" pos="1008">
          <p15:clr>
            <a:srgbClr val="FBAE40"/>
          </p15:clr>
        </p15:guide>
        <p15:guide id="3" pos="384">
          <p15:clr>
            <a:srgbClr val="FBAE40"/>
          </p15:clr>
        </p15:guide>
        <p15:guide id="4" pos="7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5614732"/>
      </p:ext>
    </p:extLst>
  </p:cSld>
  <p:clrMap bg1="lt1" tx1="dk1" bg2="lt2" tx2="dk2" accent1="accent1" accent2="accent2" accent3="accent3" accent4="accent4" accent5="accent5" accent6="accent6" hlink="hlink" folHlink="folHlink"/>
  <p:sldLayoutIdLst>
    <p:sldLayoutId id="2147483730" r:id="rId1"/>
    <p:sldLayoutId id="2147483729" r:id="rId2"/>
    <p:sldLayoutId id="2147483693" r:id="rId3"/>
    <p:sldLayoutId id="2147483696" r:id="rId4"/>
    <p:sldLayoutId id="2147483697" r:id="rId5"/>
    <p:sldLayoutId id="2147483695" r:id="rId6"/>
    <p:sldLayoutId id="2147483688" r:id="rId7"/>
    <p:sldLayoutId id="2147483692" r:id="rId8"/>
    <p:sldLayoutId id="2147483731" r:id="rId9"/>
    <p:sldLayoutId id="2147483732"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10.xml"/><Relationship Id="rId1" Type="http://schemas.openxmlformats.org/officeDocument/2006/relationships/tags" Target="../tags/tag11.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6.jpe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9.xml"/><Relationship Id="rId1" Type="http://schemas.openxmlformats.org/officeDocument/2006/relationships/tags" Target="../tags/tag1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9.xml"/><Relationship Id="rId1" Type="http://schemas.openxmlformats.org/officeDocument/2006/relationships/tags" Target="../tags/tag14.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9.xml"/><Relationship Id="rId1" Type="http://schemas.openxmlformats.org/officeDocument/2006/relationships/tags" Target="../tags/tag1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9.xml"/><Relationship Id="rId1" Type="http://schemas.openxmlformats.org/officeDocument/2006/relationships/tags" Target="../tags/tag16.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9.xml"/><Relationship Id="rId1" Type="http://schemas.openxmlformats.org/officeDocument/2006/relationships/tags" Target="../tags/tag17.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tags" Target="../tags/tag18.xml"/><Relationship Id="rId5" Type="http://schemas.openxmlformats.org/officeDocument/2006/relationships/image" Target="../media/image5.sv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9.xml"/><Relationship Id="rId1" Type="http://schemas.openxmlformats.org/officeDocument/2006/relationships/tags" Target="../tags/tag19.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0.xml"/><Relationship Id="rId1" Type="http://schemas.openxmlformats.org/officeDocument/2006/relationships/tags" Target="../tags/tag20.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9.xml"/><Relationship Id="rId1" Type="http://schemas.openxmlformats.org/officeDocument/2006/relationships/tags" Target="../tags/tag3.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9.xml"/><Relationship Id="rId1" Type="http://schemas.openxmlformats.org/officeDocument/2006/relationships/tags" Target="../tags/tag21.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2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9.xml"/><Relationship Id="rId1" Type="http://schemas.openxmlformats.org/officeDocument/2006/relationships/tags" Target="../tags/tag4.xml"/><Relationship Id="rId5" Type="http://schemas.openxmlformats.org/officeDocument/2006/relationships/image" Target="../media/image5.sv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9.xml"/><Relationship Id="rId1" Type="http://schemas.openxmlformats.org/officeDocument/2006/relationships/tags" Target="../tags/tag5.xml"/><Relationship Id="rId5" Type="http://schemas.openxmlformats.org/officeDocument/2006/relationships/image" Target="../media/image5.sv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9.xml"/><Relationship Id="rId1" Type="http://schemas.openxmlformats.org/officeDocument/2006/relationships/tags" Target="../tags/tag6.xml"/><Relationship Id="rId5" Type="http://schemas.openxmlformats.org/officeDocument/2006/relationships/image" Target="../media/image5.sv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9.xml"/><Relationship Id="rId1" Type="http://schemas.openxmlformats.org/officeDocument/2006/relationships/tags" Target="../tags/tag7.xml"/><Relationship Id="rId5" Type="http://schemas.openxmlformats.org/officeDocument/2006/relationships/image" Target="../media/image5.sv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9.xml"/><Relationship Id="rId1" Type="http://schemas.openxmlformats.org/officeDocument/2006/relationships/tags" Target="../tags/tag8.xml"/><Relationship Id="rId5" Type="http://schemas.openxmlformats.org/officeDocument/2006/relationships/image" Target="../media/image5.svg"/><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9.xml"/><Relationship Id="rId1" Type="http://schemas.openxmlformats.org/officeDocument/2006/relationships/tags" Target="../tags/tag9.xml"/><Relationship Id="rId5" Type="http://schemas.openxmlformats.org/officeDocument/2006/relationships/image" Target="../media/image5.sv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tags" Target="../tags/tag10.xml"/><Relationship Id="rId5" Type="http://schemas.openxmlformats.org/officeDocument/2006/relationships/image" Target="../media/image5.svg"/><Relationship Id="rId4"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FE8D8-B120-7242-A005-D92DE9B6FEE0}"/>
              </a:ext>
            </a:extLst>
          </p:cNvPr>
          <p:cNvSpPr>
            <a:spLocks noGrp="1"/>
          </p:cNvSpPr>
          <p:nvPr>
            <p:ph type="title"/>
          </p:nvPr>
        </p:nvSpPr>
        <p:spPr/>
        <p:txBody>
          <a:bodyPr/>
          <a:lstStyle/>
          <a:p>
            <a:r>
              <a:rPr lang="en-US" dirty="0"/>
              <a:t>COP3503</a:t>
            </a:r>
          </a:p>
        </p:txBody>
      </p:sp>
      <p:sp>
        <p:nvSpPr>
          <p:cNvPr id="3" name="Text Placeholder 2">
            <a:extLst>
              <a:ext uri="{FF2B5EF4-FFF2-40B4-BE49-F238E27FC236}">
                <a16:creationId xmlns:a16="http://schemas.microsoft.com/office/drawing/2014/main" id="{6F8AB896-FAC3-2F41-8FB0-0106755D3597}"/>
              </a:ext>
            </a:extLst>
          </p:cNvPr>
          <p:cNvSpPr>
            <a:spLocks noGrp="1"/>
          </p:cNvSpPr>
          <p:nvPr>
            <p:ph type="body" sz="quarter" idx="10"/>
          </p:nvPr>
        </p:nvSpPr>
        <p:spPr>
          <a:xfrm>
            <a:off x="6705600" y="2873928"/>
            <a:ext cx="4480560" cy="1311128"/>
          </a:xfrm>
        </p:spPr>
        <p:txBody>
          <a:bodyPr/>
          <a:lstStyle/>
          <a:p>
            <a:r>
              <a:rPr lang="en-US" dirty="0"/>
              <a:t>Namespaces and Scope</a:t>
            </a:r>
          </a:p>
        </p:txBody>
      </p:sp>
    </p:spTree>
    <p:custDataLst>
      <p:tags r:id="rId1"/>
    </p:custDataLst>
    <p:extLst>
      <p:ext uri="{BB962C8B-B14F-4D97-AF65-F5344CB8AC3E}">
        <p14:creationId xmlns:p14="http://schemas.microsoft.com/office/powerpoint/2010/main" val="488321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760BA-08F0-1F46-B396-974C8995DB9D}"/>
              </a:ext>
            </a:extLst>
          </p:cNvPr>
          <p:cNvSpPr>
            <a:spLocks noGrp="1"/>
          </p:cNvSpPr>
          <p:nvPr>
            <p:ph type="title"/>
          </p:nvPr>
        </p:nvSpPr>
        <p:spPr>
          <a:xfrm>
            <a:off x="612648" y="555163"/>
            <a:ext cx="6576502" cy="535531"/>
          </a:xfrm>
        </p:spPr>
        <p:txBody>
          <a:bodyPr/>
          <a:lstStyle/>
          <a:p>
            <a:r>
              <a:rPr lang="en-US" sz="3200" dirty="0">
                <a:solidFill>
                  <a:schemeClr val="bg1"/>
                </a:solidFill>
              </a:rPr>
              <a:t>The Standard Namespace in C++</a:t>
            </a:r>
          </a:p>
        </p:txBody>
      </p:sp>
      <p:pic>
        <p:nvPicPr>
          <p:cNvPr id="6" name="Content Placeholder 5">
            <a:extLst>
              <a:ext uri="{FF2B5EF4-FFF2-40B4-BE49-F238E27FC236}">
                <a16:creationId xmlns:a16="http://schemas.microsoft.com/office/drawing/2014/main" id="{0B477D7C-B64A-0C45-8BDA-16169854A652}"/>
              </a:ext>
              <a:ext uri="{C183D7F6-B498-43B3-948B-1728B52AA6E4}">
                <adec:decorative xmlns:adec="http://schemas.microsoft.com/office/drawing/2017/decorative" val="1"/>
              </a:ext>
            </a:extLst>
          </p:cNvPr>
          <p:cNvPicPr>
            <a:picLocks noGrp="1" noChangeAspect="1"/>
          </p:cNvPicPr>
          <p:nvPr>
            <p:ph sz="quarter" idx="12"/>
          </p:nvPr>
        </p:nvPicPr>
        <p:blipFill rotWithShape="1">
          <a:blip r:embed="rId4" cstate="print">
            <a:extLst>
              <a:ext uri="{28A0092B-C50C-407E-A947-70E740481C1C}">
                <a14:useLocalDpi xmlns:a14="http://schemas.microsoft.com/office/drawing/2010/main" val="0"/>
              </a:ext>
            </a:extLst>
          </a:blip>
          <a:srcRect l="27169" r="36626" b="18421"/>
          <a:stretch/>
        </p:blipFill>
        <p:spPr>
          <a:xfrm>
            <a:off x="7632160" y="0"/>
            <a:ext cx="4559840" cy="6858000"/>
          </a:xfrm>
        </p:spPr>
      </p:pic>
      <p:sp>
        <p:nvSpPr>
          <p:cNvPr id="23" name="TextBox 22">
            <a:extLst>
              <a:ext uri="{FF2B5EF4-FFF2-40B4-BE49-F238E27FC236}">
                <a16:creationId xmlns:a16="http://schemas.microsoft.com/office/drawing/2014/main" id="{426AAFFF-3D2F-4756-88AB-FC94F7A26E0B}"/>
              </a:ext>
            </a:extLst>
          </p:cNvPr>
          <p:cNvSpPr txBox="1"/>
          <p:nvPr/>
        </p:nvSpPr>
        <p:spPr>
          <a:xfrm>
            <a:off x="1055658" y="3014774"/>
            <a:ext cx="6309360" cy="1200329"/>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bulk of these exist within the </a:t>
            </a:r>
            <a:r>
              <a:rPr lang="en-US" sz="2400" b="1" dirty="0">
                <a:solidFill>
                  <a:schemeClr val="accent4">
                    <a:lumMod val="60000"/>
                    <a:lumOff val="40000"/>
                  </a:schemeClr>
                </a:solidFill>
              </a:rPr>
              <a:t>standard namespace</a:t>
            </a:r>
            <a:r>
              <a:rPr lang="en-US" sz="2400" dirty="0">
                <a:solidFill>
                  <a:srgbClr val="FFFFFF"/>
                </a:solidFill>
              </a:rPr>
              <a:t>, or </a:t>
            </a:r>
            <a:r>
              <a:rPr lang="en-US" sz="2400" b="1" dirty="0">
                <a:solidFill>
                  <a:schemeClr val="accent4">
                    <a:lumMod val="60000"/>
                    <a:lumOff val="40000"/>
                  </a:schemeClr>
                </a:solidFill>
                <a:latin typeface="Consolas" panose="020B0609020204030204" pitchFamily="49" charset="0"/>
              </a:rPr>
              <a:t>namespace std</a:t>
            </a:r>
            <a:r>
              <a:rPr lang="en-US" sz="2400" dirty="0">
                <a:solidFill>
                  <a:srgbClr val="FFFFFF"/>
                </a:solidFill>
              </a:rPr>
              <a:t> as we might see it in code</a:t>
            </a:r>
          </a:p>
        </p:txBody>
      </p:sp>
      <p:pic>
        <p:nvPicPr>
          <p:cNvPr id="27" name="Graphic 26">
            <a:extLst>
              <a:ext uri="{FF2B5EF4-FFF2-40B4-BE49-F238E27FC236}">
                <a16:creationId xmlns:a16="http://schemas.microsoft.com/office/drawing/2014/main" id="{7C03B070-34F2-47DF-8B00-000E0CC89ED3}"/>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1504255"/>
            <a:ext cx="333196" cy="333196"/>
          </a:xfrm>
          <a:prstGeom prst="rect">
            <a:avLst/>
          </a:prstGeom>
        </p:spPr>
      </p:pic>
      <p:pic>
        <p:nvPicPr>
          <p:cNvPr id="28" name="Graphic 27">
            <a:extLst>
              <a:ext uri="{FF2B5EF4-FFF2-40B4-BE49-F238E27FC236}">
                <a16:creationId xmlns:a16="http://schemas.microsoft.com/office/drawing/2014/main" id="{859E751E-346A-487A-8DB8-976EE03C1DC3}"/>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3448340"/>
            <a:ext cx="333196" cy="333196"/>
          </a:xfrm>
          <a:prstGeom prst="rect">
            <a:avLst/>
          </a:prstGeom>
        </p:spPr>
      </p:pic>
      <p:sp>
        <p:nvSpPr>
          <p:cNvPr id="14" name="TextBox 13">
            <a:extLst>
              <a:ext uri="{FF2B5EF4-FFF2-40B4-BE49-F238E27FC236}">
                <a16:creationId xmlns:a16="http://schemas.microsoft.com/office/drawing/2014/main" id="{9ACDB662-6440-40B6-AD71-A4C7DA5BC1BA}"/>
              </a:ext>
            </a:extLst>
          </p:cNvPr>
          <p:cNvSpPr txBox="1"/>
          <p:nvPr/>
        </p:nvSpPr>
        <p:spPr>
          <a:xfrm>
            <a:off x="1055658" y="2042731"/>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Classes to store data, work with files, algorithms, and so on.</a:t>
            </a:r>
          </a:p>
        </p:txBody>
      </p:sp>
      <p:sp>
        <p:nvSpPr>
          <p:cNvPr id="21" name="TextBox 20">
            <a:extLst>
              <a:ext uri="{FF2B5EF4-FFF2-40B4-BE49-F238E27FC236}">
                <a16:creationId xmlns:a16="http://schemas.microsoft.com/office/drawing/2014/main" id="{A17D2098-7AFB-42EE-AF62-BF5A540C1AF3}"/>
              </a:ext>
            </a:extLst>
          </p:cNvPr>
          <p:cNvSpPr txBox="1"/>
          <p:nvPr/>
        </p:nvSpPr>
        <p:spPr>
          <a:xfrm>
            <a:off x="1055658" y="1440020"/>
            <a:ext cx="6309360" cy="461665"/>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C++ has a </a:t>
            </a:r>
            <a:r>
              <a:rPr kumimoji="0" lang="en-US" sz="2400" b="1" i="0" u="none" strike="noStrike" kern="1200" cap="none" spc="0" normalizeH="0" baseline="0" noProof="0" dirty="0">
                <a:ln>
                  <a:noFill/>
                </a:ln>
                <a:solidFill>
                  <a:srgbClr val="FFFFFF"/>
                </a:solidFill>
                <a:effectLst/>
                <a:uLnTx/>
                <a:uFillTx/>
                <a:latin typeface="Arial" panose="020B0604020202020204"/>
                <a:ea typeface="+mn-ea"/>
                <a:cs typeface="+mn-cs"/>
              </a:rPr>
              <a:t>lot</a:t>
            </a: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 of built-in functionality.</a:t>
            </a:r>
          </a:p>
        </p:txBody>
      </p:sp>
      <p:pic>
        <p:nvPicPr>
          <p:cNvPr id="15" name="Graphic 14">
            <a:extLst>
              <a:ext uri="{FF2B5EF4-FFF2-40B4-BE49-F238E27FC236}">
                <a16:creationId xmlns:a16="http://schemas.microsoft.com/office/drawing/2014/main" id="{AC7D6342-DD60-42FA-835C-868A3703C612}"/>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2291631"/>
            <a:ext cx="333196" cy="333196"/>
          </a:xfrm>
          <a:prstGeom prst="rect">
            <a:avLst/>
          </a:prstGeom>
        </p:spPr>
      </p:pic>
      <p:sp>
        <p:nvSpPr>
          <p:cNvPr id="26" name="TextBox 25">
            <a:extLst>
              <a:ext uri="{FF2B5EF4-FFF2-40B4-BE49-F238E27FC236}">
                <a16:creationId xmlns:a16="http://schemas.microsoft.com/office/drawing/2014/main" id="{A88FC9C7-C8E1-4703-9401-ADD61D3D6343}"/>
              </a:ext>
            </a:extLst>
          </p:cNvPr>
          <p:cNvSpPr txBox="1"/>
          <p:nvPr/>
        </p:nvSpPr>
        <p:spPr>
          <a:xfrm>
            <a:off x="1055659" y="4356150"/>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To use namespace std we have to do two things:</a:t>
            </a:r>
          </a:p>
        </p:txBody>
      </p:sp>
      <p:sp>
        <p:nvSpPr>
          <p:cNvPr id="19" name="TextBox 18">
            <a:extLst>
              <a:ext uri="{FF2B5EF4-FFF2-40B4-BE49-F238E27FC236}">
                <a16:creationId xmlns:a16="http://schemas.microsoft.com/office/drawing/2014/main" id="{4EFE15FA-E80C-466B-9493-E2656E491249}"/>
              </a:ext>
            </a:extLst>
          </p:cNvPr>
          <p:cNvSpPr txBox="1"/>
          <p:nvPr/>
        </p:nvSpPr>
        <p:spPr>
          <a:xfrm>
            <a:off x="1688209" y="5210044"/>
            <a:ext cx="5618857"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latin typeface="Consolas" panose="020B0609020204030204" pitchFamily="49" charset="0"/>
              </a:rPr>
              <a:t>#include </a:t>
            </a:r>
            <a:r>
              <a:rPr lang="en-US" sz="2000" dirty="0">
                <a:solidFill>
                  <a:srgbClr val="FFFFFF"/>
                </a:solidFill>
              </a:rPr>
              <a:t>the appropriate header file</a:t>
            </a:r>
          </a:p>
        </p:txBody>
      </p:sp>
      <p:pic>
        <p:nvPicPr>
          <p:cNvPr id="29" name="Graphic 28">
            <a:extLst>
              <a:ext uri="{FF2B5EF4-FFF2-40B4-BE49-F238E27FC236}">
                <a16:creationId xmlns:a16="http://schemas.microsoft.com/office/drawing/2014/main" id="{27DAD45C-0DE8-48EF-8B11-CEE07D53BECC}"/>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4605050"/>
            <a:ext cx="333196" cy="333196"/>
          </a:xfrm>
          <a:prstGeom prst="rect">
            <a:avLst/>
          </a:prstGeom>
        </p:spPr>
      </p:pic>
      <p:cxnSp>
        <p:nvCxnSpPr>
          <p:cNvPr id="4" name="Connector: Elbow 3">
            <a:extLst>
              <a:ext uri="{FF2B5EF4-FFF2-40B4-BE49-F238E27FC236}">
                <a16:creationId xmlns:a16="http://schemas.microsoft.com/office/drawing/2014/main" id="{BAB0932C-4CEE-4D1F-B342-0A08D0BF549F}"/>
              </a:ext>
              <a:ext uri="{C183D7F6-B498-43B3-948B-1728B52AA6E4}">
                <adec:decorative xmlns:adec="http://schemas.microsoft.com/office/drawing/2017/decorative" val="1"/>
              </a:ext>
            </a:extLst>
          </p:cNvPr>
          <p:cNvCxnSpPr>
            <a:cxnSpLocks/>
          </p:cNvCxnSpPr>
          <p:nvPr/>
        </p:nvCxnSpPr>
        <p:spPr>
          <a:xfrm rot="10800000">
            <a:off x="1275183" y="5175897"/>
            <a:ext cx="413026" cy="306250"/>
          </a:xfrm>
          <a:prstGeom prst="bentConnector3">
            <a:avLst>
              <a:gd name="adj1" fmla="val 100159"/>
            </a:avLst>
          </a:prstGeom>
          <a:ln w="12700"/>
        </p:spPr>
        <p:style>
          <a:lnRef idx="1">
            <a:schemeClr val="accent1"/>
          </a:lnRef>
          <a:fillRef idx="0">
            <a:schemeClr val="accent1"/>
          </a:fillRef>
          <a:effectRef idx="0">
            <a:schemeClr val="accent1"/>
          </a:effectRef>
          <a:fontRef idx="minor">
            <a:schemeClr val="tx1"/>
          </a:fontRef>
        </p:style>
      </p:cxnSp>
      <p:sp>
        <p:nvSpPr>
          <p:cNvPr id="16" name="TextBox 15">
            <a:extLst>
              <a:ext uri="{FF2B5EF4-FFF2-40B4-BE49-F238E27FC236}">
                <a16:creationId xmlns:a16="http://schemas.microsoft.com/office/drawing/2014/main" id="{C0EDDC0B-B968-4595-860F-E1699ACBAC7D}"/>
              </a:ext>
            </a:extLst>
          </p:cNvPr>
          <p:cNvSpPr txBox="1"/>
          <p:nvPr/>
        </p:nvSpPr>
        <p:spPr>
          <a:xfrm>
            <a:off x="1688209" y="5633051"/>
            <a:ext cx="5618857"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Reference the std namespace in one of several ways</a:t>
            </a:r>
          </a:p>
        </p:txBody>
      </p:sp>
      <p:cxnSp>
        <p:nvCxnSpPr>
          <p:cNvPr id="17" name="Connector: Elbow 16">
            <a:extLst>
              <a:ext uri="{FF2B5EF4-FFF2-40B4-BE49-F238E27FC236}">
                <a16:creationId xmlns:a16="http://schemas.microsoft.com/office/drawing/2014/main" id="{F5721913-2208-4621-B824-8A93DC94C55D}"/>
              </a:ext>
              <a:ext uri="{C183D7F6-B498-43B3-948B-1728B52AA6E4}">
                <adec:decorative xmlns:adec="http://schemas.microsoft.com/office/drawing/2017/decorative" val="1"/>
              </a:ext>
            </a:extLst>
          </p:cNvPr>
          <p:cNvCxnSpPr>
            <a:cxnSpLocks/>
            <a:stCxn id="16" idx="1"/>
          </p:cNvCxnSpPr>
          <p:nvPr/>
        </p:nvCxnSpPr>
        <p:spPr>
          <a:xfrm rot="10800000">
            <a:off x="1275183" y="5482912"/>
            <a:ext cx="413026" cy="504083"/>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25" name="Freeform: Shape 24">
            <a:extLst>
              <a:ext uri="{FF2B5EF4-FFF2-40B4-BE49-F238E27FC236}">
                <a16:creationId xmlns:a16="http://schemas.microsoft.com/office/drawing/2014/main" id="{C307F129-6848-429B-B15F-B7A30262802A}"/>
              </a:ext>
            </a:extLst>
          </p:cNvPr>
          <p:cNvSpPr/>
          <p:nvPr/>
        </p:nvSpPr>
        <p:spPr>
          <a:xfrm>
            <a:off x="7307066" y="5267659"/>
            <a:ext cx="2985364" cy="707886"/>
          </a:xfrm>
          <a:custGeom>
            <a:avLst/>
            <a:gdLst>
              <a:gd name="connsiteX0" fmla="*/ 174930 w 4332056"/>
              <a:gd name="connsiteY0" fmla="*/ 0 h 1200331"/>
              <a:gd name="connsiteX1" fmla="*/ 4332056 w 4332056"/>
              <a:gd name="connsiteY1" fmla="*/ 0 h 1200331"/>
              <a:gd name="connsiteX2" fmla="*/ 4332056 w 4332056"/>
              <a:gd name="connsiteY2" fmla="*/ 1200331 h 1200331"/>
              <a:gd name="connsiteX3" fmla="*/ 174930 w 4332056"/>
              <a:gd name="connsiteY3" fmla="*/ 1200331 h 1200331"/>
              <a:gd name="connsiteX4" fmla="*/ 174930 w 4332056"/>
              <a:gd name="connsiteY4" fmla="*/ 780612 h 1200331"/>
              <a:gd name="connsiteX5" fmla="*/ 0 w 4332056"/>
              <a:gd name="connsiteY5" fmla="*/ 600166 h 1200331"/>
              <a:gd name="connsiteX6" fmla="*/ 174930 w 4332056"/>
              <a:gd name="connsiteY6" fmla="*/ 419719 h 120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2056" h="1200331">
                <a:moveTo>
                  <a:pt x="174930" y="0"/>
                </a:moveTo>
                <a:lnTo>
                  <a:pt x="4332056" y="0"/>
                </a:lnTo>
                <a:lnTo>
                  <a:pt x="4332056" y="1200331"/>
                </a:lnTo>
                <a:lnTo>
                  <a:pt x="174930" y="1200331"/>
                </a:lnTo>
                <a:lnTo>
                  <a:pt x="174930" y="780612"/>
                </a:lnTo>
                <a:lnTo>
                  <a:pt x="0" y="600166"/>
                </a:lnTo>
                <a:lnTo>
                  <a:pt x="174930" y="419719"/>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365760" tIns="182880" rIns="91440" bIns="182880" rtlCol="0" anchor="ctr" anchorCtr="0">
            <a:noAutofit/>
          </a:bodyPr>
          <a:lstStyle/>
          <a:p>
            <a:pPr lvl="0">
              <a:defRPr/>
            </a:pPr>
            <a:r>
              <a:rPr lang="en-US">
                <a:solidFill>
                  <a:srgbClr val="000000"/>
                </a:solidFill>
                <a:cs typeface="Calibri" panose="020F0502020204030204" pitchFamily="34" charset="0"/>
              </a:rPr>
              <a:t>This is also true of other namespaces as well.</a:t>
            </a:r>
            <a:endParaRPr lang="en-US" dirty="0">
              <a:solidFill>
                <a:srgbClr val="000000"/>
              </a:solidFill>
              <a:cs typeface="Calibri" panose="020F0502020204030204" pitchFamily="34" charset="0"/>
            </a:endParaRPr>
          </a:p>
        </p:txBody>
      </p:sp>
    </p:spTree>
    <p:custDataLst>
      <p:tags r:id="rId1"/>
    </p:custDataLst>
    <p:extLst>
      <p:ext uri="{BB962C8B-B14F-4D97-AF65-F5344CB8AC3E}">
        <p14:creationId xmlns:p14="http://schemas.microsoft.com/office/powerpoint/2010/main" val="3256762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5"/>
                                        </p:tgtEl>
                                        <p:attrNameLst>
                                          <p:attrName>style.visibility</p:attrName>
                                        </p:attrNameLst>
                                      </p:cBhvr>
                                      <p:to>
                                        <p:strVal val="visible"/>
                                      </p:to>
                                    </p:set>
                                    <p:animEffect transition="in" filter="fade">
                                      <p:cBhvr>
                                        <p:cTn id="7" dur="500"/>
                                        <p:tgtEl>
                                          <p:spTgt spid="1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500"/>
                                        <p:tgtEl>
                                          <p:spTgt spid="17"/>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fade">
                                      <p:cBhvr>
                                        <p:cTn id="42" dur="500"/>
                                        <p:tgtEl>
                                          <p:spTgt spid="16"/>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5"/>
                                        </p:tgtEl>
                                        <p:attrNameLst>
                                          <p:attrName>style.visibility</p:attrName>
                                        </p:attrNameLst>
                                      </p:cBhvr>
                                      <p:to>
                                        <p:strVal val="visible"/>
                                      </p:to>
                                    </p:set>
                                    <p:animEffect transition="in" filter="fade">
                                      <p:cBhvr>
                                        <p:cTn id="4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14" grpId="0"/>
      <p:bldP spid="26" grpId="0"/>
      <p:bldP spid="19" grpId="0"/>
      <p:bldP spid="16" grpId="0"/>
      <p:bldP spid="2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Standard Namespace Examples</a:t>
            </a:r>
          </a:p>
        </p:txBody>
      </p:sp>
      <p:sp>
        <p:nvSpPr>
          <p:cNvPr id="38" name="Rectangle 37">
            <a:extLst>
              <a:ext uri="{FF2B5EF4-FFF2-40B4-BE49-F238E27FC236}">
                <a16:creationId xmlns:a16="http://schemas.microsoft.com/office/drawing/2014/main" id="{1B6A3497-702C-41FD-AEDE-DEF74843BB1B}"/>
              </a:ext>
            </a:extLst>
          </p:cNvPr>
          <p:cNvSpPr>
            <a:spLocks/>
          </p:cNvSpPr>
          <p:nvPr/>
        </p:nvSpPr>
        <p:spPr>
          <a:xfrm>
            <a:off x="1848735" y="1361555"/>
            <a:ext cx="2308737" cy="2075543"/>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chemeClr val="tx1"/>
                </a:solidFill>
                <a:latin typeface="+mj-lt"/>
              </a:rPr>
              <a:t>Creating a string</a:t>
            </a:r>
          </a:p>
        </p:txBody>
      </p:sp>
      <p:sp>
        <p:nvSpPr>
          <p:cNvPr id="40" name="Rectangle 39">
            <a:extLst>
              <a:ext uri="{FF2B5EF4-FFF2-40B4-BE49-F238E27FC236}">
                <a16:creationId xmlns:a16="http://schemas.microsoft.com/office/drawing/2014/main" id="{CD137E5E-C390-4A04-B7D5-31EEC2974B91}"/>
              </a:ext>
            </a:extLst>
          </p:cNvPr>
          <p:cNvSpPr>
            <a:spLocks/>
          </p:cNvSpPr>
          <p:nvPr/>
        </p:nvSpPr>
        <p:spPr>
          <a:xfrm>
            <a:off x="4447629" y="1361556"/>
            <a:ext cx="5995819" cy="2075543"/>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 </a:t>
            </a:r>
            <a:r>
              <a:rPr lang="en-US" dirty="0">
                <a:solidFill>
                  <a:srgbClr val="A31515"/>
                </a:solidFill>
                <a:latin typeface="Consolas" panose="020B0609020204030204" pitchFamily="49" charset="0"/>
              </a:rPr>
              <a:t>&lt;string&gt;</a:t>
            </a:r>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std::</a:t>
            </a:r>
            <a:r>
              <a:rPr lang="en-US" dirty="0">
                <a:solidFill>
                  <a:schemeClr val="accent3">
                    <a:lumMod val="75000"/>
                  </a:schemeClr>
                </a:solidFill>
                <a:latin typeface="Consolas" panose="020B0609020204030204" pitchFamily="49" charset="0"/>
              </a:rPr>
              <a:t>string</a:t>
            </a:r>
            <a:r>
              <a:rPr lang="en-US" dirty="0">
                <a:solidFill>
                  <a:srgbClr val="000000"/>
                </a:solidFill>
                <a:latin typeface="Consolas" panose="020B0609020204030204" pitchFamily="49" charset="0"/>
              </a:rPr>
              <a:t> message = </a:t>
            </a:r>
            <a:r>
              <a:rPr lang="en-US" dirty="0">
                <a:solidFill>
                  <a:srgbClr val="A31515"/>
                </a:solidFill>
                <a:latin typeface="Consolas" panose="020B0609020204030204" pitchFamily="49" charset="0"/>
              </a:rPr>
              <a:t>"Hello world"</a:t>
            </a:r>
            <a:r>
              <a:rPr lang="en-US" dirty="0">
                <a:solidFill>
                  <a:srgbClr val="000000"/>
                </a:solidFill>
                <a:latin typeface="Consolas" panose="020B0609020204030204" pitchFamily="49" charset="0"/>
              </a:rPr>
              <a:t>;</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endParaRPr lang="en-US"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a:spLocks/>
          </p:cNvSpPr>
          <p:nvPr/>
        </p:nvSpPr>
        <p:spPr>
          <a:xfrm>
            <a:off x="4347449" y="1361556"/>
            <a:ext cx="100182" cy="2075543"/>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1" name="Rectangle 40">
            <a:extLst>
              <a:ext uri="{FF2B5EF4-FFF2-40B4-BE49-F238E27FC236}">
                <a16:creationId xmlns:a16="http://schemas.microsoft.com/office/drawing/2014/main" id="{ADD2DE15-53E1-4822-A25C-023753B339CA}"/>
              </a:ext>
              <a:ext uri="{C183D7F6-B498-43B3-948B-1728B52AA6E4}">
                <adec:decorative xmlns:adec="http://schemas.microsoft.com/office/drawing/2017/decorative" val="1"/>
              </a:ext>
            </a:extLst>
          </p:cNvPr>
          <p:cNvSpPr/>
          <p:nvPr/>
        </p:nvSpPr>
        <p:spPr>
          <a:xfrm>
            <a:off x="1748553" y="1361555"/>
            <a:ext cx="93635" cy="2075543"/>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7ED388D-43D2-40CB-B4E4-9CB6B2CE6B6F}"/>
              </a:ext>
            </a:extLst>
          </p:cNvPr>
          <p:cNvSpPr>
            <a:spLocks/>
          </p:cNvSpPr>
          <p:nvPr/>
        </p:nvSpPr>
        <p:spPr>
          <a:xfrm>
            <a:off x="1848735" y="3624859"/>
            <a:ext cx="2308737" cy="246888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chemeClr val="tx1"/>
                </a:solidFill>
                <a:latin typeface="+mj-lt"/>
              </a:rPr>
              <a:t>Printing that string to the screen</a:t>
            </a:r>
          </a:p>
        </p:txBody>
      </p:sp>
      <p:sp>
        <p:nvSpPr>
          <p:cNvPr id="14" name="Rectangle 13">
            <a:extLst>
              <a:ext uri="{FF2B5EF4-FFF2-40B4-BE49-F238E27FC236}">
                <a16:creationId xmlns:a16="http://schemas.microsoft.com/office/drawing/2014/main" id="{B2ABB23D-4E52-4A23-BA04-6D4253F803A7}"/>
              </a:ext>
            </a:extLst>
          </p:cNvPr>
          <p:cNvSpPr>
            <a:spLocks/>
          </p:cNvSpPr>
          <p:nvPr/>
        </p:nvSpPr>
        <p:spPr>
          <a:xfrm>
            <a:off x="4447629" y="3624860"/>
            <a:ext cx="5995819" cy="246888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 </a:t>
            </a:r>
            <a:r>
              <a:rPr lang="en-US" dirty="0">
                <a:solidFill>
                  <a:srgbClr val="A31515"/>
                </a:solidFill>
                <a:latin typeface="Consolas" panose="020B0609020204030204" pitchFamily="49" charset="0"/>
              </a:rPr>
              <a:t>&lt;iostream&gt;</a:t>
            </a:r>
          </a:p>
          <a:p>
            <a:pPr defTabSz="457200"/>
            <a:r>
              <a:rPr lang="en-US" dirty="0">
                <a:solidFill>
                  <a:schemeClr val="accent3">
                    <a:lumMod val="75000"/>
                  </a:schemeClr>
                </a:solidFill>
                <a:latin typeface="Consolas" panose="020B0609020204030204" pitchFamily="49" charset="0"/>
              </a:rPr>
              <a:t>#include </a:t>
            </a:r>
            <a:r>
              <a:rPr lang="en-US" dirty="0">
                <a:solidFill>
                  <a:srgbClr val="A31515"/>
                </a:solidFill>
                <a:latin typeface="Consolas" panose="020B0609020204030204" pitchFamily="49" charset="0"/>
              </a:rPr>
              <a:t>&lt;string&gt;</a:t>
            </a:r>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std::</a:t>
            </a:r>
            <a:r>
              <a:rPr lang="en-US" dirty="0">
                <a:solidFill>
                  <a:schemeClr val="accent3">
                    <a:lumMod val="75000"/>
                  </a:schemeClr>
                </a:solidFill>
                <a:latin typeface="Consolas" panose="020B0609020204030204" pitchFamily="49" charset="0"/>
              </a:rPr>
              <a:t>string</a:t>
            </a:r>
            <a:r>
              <a:rPr lang="en-US" dirty="0">
                <a:solidFill>
                  <a:srgbClr val="000000"/>
                </a:solidFill>
                <a:latin typeface="Consolas" panose="020B0609020204030204" pitchFamily="49" charset="0"/>
              </a:rPr>
              <a:t> message = </a:t>
            </a:r>
            <a:r>
              <a:rPr lang="en-US" dirty="0">
                <a:solidFill>
                  <a:srgbClr val="A31515"/>
                </a:solidFill>
                <a:latin typeface="Consolas" panose="020B0609020204030204" pitchFamily="49" charset="0"/>
              </a:rPr>
              <a:t>"Hello world"</a:t>
            </a:r>
            <a:r>
              <a:rPr lang="en-US" dirty="0">
                <a:solidFill>
                  <a:srgbClr val="000000"/>
                </a:solidFill>
                <a:latin typeface="Consolas" panose="020B0609020204030204" pitchFamily="49" charset="0"/>
              </a:rPr>
              <a:t>;</a:t>
            </a:r>
          </a:p>
          <a:p>
            <a:pPr defTabSz="457200"/>
            <a:r>
              <a:rPr lang="en-US" dirty="0">
                <a:solidFill>
                  <a:srgbClr val="0000FF"/>
                </a:solidFill>
                <a:latin typeface="Consolas" panose="020B0609020204030204" pitchFamily="49" charset="0"/>
              </a:rPr>
              <a:t>	</a:t>
            </a:r>
            <a:r>
              <a:rPr lang="en-US" dirty="0">
                <a:solidFill>
                  <a:srgbClr val="000000"/>
                </a:solidFill>
                <a:latin typeface="Consolas" panose="020B0609020204030204" pitchFamily="49" charset="0"/>
              </a:rPr>
              <a:t>std::</a:t>
            </a:r>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a:t>
            </a:r>
            <a:r>
              <a:rPr lang="en-US" dirty="0">
                <a:solidFill>
                  <a:srgbClr val="008080"/>
                </a:solidFill>
                <a:latin typeface="Consolas" panose="020B0609020204030204" pitchFamily="49" charset="0"/>
              </a:rPr>
              <a:t>&lt;&lt;</a:t>
            </a:r>
            <a:r>
              <a:rPr lang="en-US" dirty="0">
                <a:solidFill>
                  <a:srgbClr val="000000"/>
                </a:solidFill>
                <a:latin typeface="Consolas" panose="020B0609020204030204" pitchFamily="49" charset="0"/>
              </a:rPr>
              <a:t> message;</a:t>
            </a:r>
          </a:p>
          <a:p>
            <a:pPr defTabSz="457200"/>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endParaRPr lang="en-US" dirty="0"/>
          </a:p>
        </p:txBody>
      </p:sp>
      <p:sp>
        <p:nvSpPr>
          <p:cNvPr id="17" name="Rectangle 16">
            <a:extLst>
              <a:ext uri="{FF2B5EF4-FFF2-40B4-BE49-F238E27FC236}">
                <a16:creationId xmlns:a16="http://schemas.microsoft.com/office/drawing/2014/main" id="{9AFC71F8-A590-4735-BB71-D6FBF568BD4E}"/>
              </a:ext>
              <a:ext uri="{C183D7F6-B498-43B3-948B-1728B52AA6E4}">
                <adec:decorative xmlns:adec="http://schemas.microsoft.com/office/drawing/2017/decorative" val="1"/>
              </a:ext>
            </a:extLst>
          </p:cNvPr>
          <p:cNvSpPr>
            <a:spLocks/>
          </p:cNvSpPr>
          <p:nvPr/>
        </p:nvSpPr>
        <p:spPr>
          <a:xfrm>
            <a:off x="4347449" y="3624860"/>
            <a:ext cx="100182" cy="24688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9" name="Rectangle 18">
            <a:extLst>
              <a:ext uri="{FF2B5EF4-FFF2-40B4-BE49-F238E27FC236}">
                <a16:creationId xmlns:a16="http://schemas.microsoft.com/office/drawing/2014/main" id="{E86B3E27-03E4-4FD9-8223-1C95551E3A49}"/>
              </a:ext>
              <a:ext uri="{C183D7F6-B498-43B3-948B-1728B52AA6E4}">
                <adec:decorative xmlns:adec="http://schemas.microsoft.com/office/drawing/2017/decorative" val="1"/>
              </a:ext>
            </a:extLst>
          </p:cNvPr>
          <p:cNvSpPr/>
          <p:nvPr/>
        </p:nvSpPr>
        <p:spPr>
          <a:xfrm>
            <a:off x="1748553" y="3624859"/>
            <a:ext cx="93635" cy="24688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CB1D444F-1FF9-4873-96D1-B1B9A01024AC}"/>
              </a:ext>
              <a:ext uri="{C183D7F6-B498-43B3-948B-1728B52AA6E4}">
                <adec:decorative xmlns:adec="http://schemas.microsoft.com/office/drawing/2017/decorative" val="1"/>
              </a:ext>
            </a:extLst>
          </p:cNvPr>
          <p:cNvSpPr/>
          <p:nvPr/>
        </p:nvSpPr>
        <p:spPr>
          <a:xfrm>
            <a:off x="4564457" y="1552907"/>
            <a:ext cx="2250872"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BA241B9-9EDA-40B5-960D-D4F43F8FBBF9}"/>
              </a:ext>
              <a:ext uri="{C183D7F6-B498-43B3-948B-1728B52AA6E4}">
                <adec:decorative xmlns:adec="http://schemas.microsoft.com/office/drawing/2017/decorative" val="1"/>
              </a:ext>
            </a:extLst>
          </p:cNvPr>
          <p:cNvSpPr/>
          <p:nvPr/>
        </p:nvSpPr>
        <p:spPr>
          <a:xfrm>
            <a:off x="5071142" y="2376132"/>
            <a:ext cx="1459393"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AE536932-0C28-437A-B506-D9E21CE21E77}"/>
              </a:ext>
              <a:ext uri="{C183D7F6-B498-43B3-948B-1728B52AA6E4}">
                <adec:decorative xmlns:adec="http://schemas.microsoft.com/office/drawing/2017/decorative" val="1"/>
              </a:ext>
            </a:extLst>
          </p:cNvPr>
          <p:cNvSpPr/>
          <p:nvPr/>
        </p:nvSpPr>
        <p:spPr>
          <a:xfrm>
            <a:off x="4564457" y="3747039"/>
            <a:ext cx="2503094"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FB27C75-EFC7-43D0-B2AF-28FFC0D26727}"/>
              </a:ext>
              <a:ext uri="{C183D7F6-B498-43B3-948B-1728B52AA6E4}">
                <adec:decorative xmlns:adec="http://schemas.microsoft.com/office/drawing/2017/decorative" val="1"/>
              </a:ext>
            </a:extLst>
          </p:cNvPr>
          <p:cNvSpPr/>
          <p:nvPr/>
        </p:nvSpPr>
        <p:spPr>
          <a:xfrm>
            <a:off x="5071142" y="5113719"/>
            <a:ext cx="1237501"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921247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500"/>
                                        <p:tgtEl>
                                          <p:spTgt spid="21"/>
                                        </p:tgtEl>
                                      </p:cBhvr>
                                    </p:animEffect>
                                  </p:childTnLst>
                                </p:cTn>
                              </p:par>
                              <p:par>
                                <p:cTn id="13" presetID="10" presetClass="exit" presetSubtype="0" fill="hold" grpId="1" nodeType="withEffect">
                                  <p:stCondLst>
                                    <p:cond delay="0"/>
                                  </p:stCondLst>
                                  <p:childTnLst>
                                    <p:animEffect transition="out" filter="fade">
                                      <p:cBhvr>
                                        <p:cTn id="14" dur="500"/>
                                        <p:tgtEl>
                                          <p:spTgt spid="20"/>
                                        </p:tgtEl>
                                      </p:cBhvr>
                                    </p:animEffect>
                                    <p:set>
                                      <p:cBhvr>
                                        <p:cTn id="15" dur="1" fill="hold">
                                          <p:stCondLst>
                                            <p:cond delay="499"/>
                                          </p:stCondLst>
                                        </p:cTn>
                                        <p:tgtEl>
                                          <p:spTgt spid="20"/>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9"/>
                                        </p:tgtEl>
                                        <p:attrNameLst>
                                          <p:attrName>style.visibility</p:attrName>
                                        </p:attrNameLst>
                                      </p:cBhvr>
                                      <p:to>
                                        <p:strVal val="visible"/>
                                      </p:to>
                                    </p:set>
                                    <p:animEffect transition="in" filter="fade">
                                      <p:cBhvr>
                                        <p:cTn id="20" dur="500"/>
                                        <p:tgtEl>
                                          <p:spTgt spid="19"/>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7"/>
                                        </p:tgtEl>
                                        <p:attrNameLst>
                                          <p:attrName>style.visibility</p:attrName>
                                        </p:attrNameLst>
                                      </p:cBhvr>
                                      <p:to>
                                        <p:strVal val="visible"/>
                                      </p:to>
                                    </p:set>
                                    <p:animEffect transition="in" filter="fade">
                                      <p:cBhvr>
                                        <p:cTn id="26" dur="500"/>
                                        <p:tgtEl>
                                          <p:spTgt spid="17"/>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22"/>
                                        </p:tgtEl>
                                        <p:attrNameLst>
                                          <p:attrName>style.visibility</p:attrName>
                                        </p:attrNameLst>
                                      </p:cBhvr>
                                      <p:to>
                                        <p:strVal val="visible"/>
                                      </p:to>
                                    </p:set>
                                    <p:animEffect transition="in" filter="fade">
                                      <p:cBhvr>
                                        <p:cTn id="34" dur="500"/>
                                        <p:tgtEl>
                                          <p:spTgt spid="22"/>
                                        </p:tgtEl>
                                      </p:cBhvr>
                                    </p:animEffect>
                                  </p:childTnLst>
                                </p:cTn>
                              </p:par>
                              <p:par>
                                <p:cTn id="35" presetID="10" presetClass="exit" presetSubtype="0" fill="hold" grpId="1" nodeType="withEffect">
                                  <p:stCondLst>
                                    <p:cond delay="0"/>
                                  </p:stCondLst>
                                  <p:childTnLst>
                                    <p:animEffect transition="out" filter="fade">
                                      <p:cBhvr>
                                        <p:cTn id="36" dur="500"/>
                                        <p:tgtEl>
                                          <p:spTgt spid="21"/>
                                        </p:tgtEl>
                                      </p:cBhvr>
                                    </p:animEffect>
                                    <p:set>
                                      <p:cBhvr>
                                        <p:cTn id="37" dur="1" fill="hold">
                                          <p:stCondLst>
                                            <p:cond delay="499"/>
                                          </p:stCondLst>
                                        </p:cTn>
                                        <p:tgtEl>
                                          <p:spTgt spid="21"/>
                                        </p:tgtEl>
                                        <p:attrNameLst>
                                          <p:attrName>style.visibility</p:attrName>
                                        </p:attrNameLst>
                                      </p:cBhvr>
                                      <p:to>
                                        <p:strVal val="hidden"/>
                                      </p:to>
                                    </p:set>
                                  </p:childTnLst>
                                </p:cTn>
                              </p:par>
                            </p:childTnLst>
                          </p:cTn>
                        </p:par>
                      </p:childTnLst>
                    </p:cTn>
                  </p:par>
                  <p:par>
                    <p:cTn id="38" fill="hold">
                      <p:stCondLst>
                        <p:cond delay="indefinite"/>
                      </p:stCondLst>
                      <p:childTnLst>
                        <p:par>
                          <p:cTn id="39" fill="hold">
                            <p:stCondLst>
                              <p:cond delay="0"/>
                            </p:stCondLst>
                            <p:childTnLst>
                              <p:par>
                                <p:cTn id="40" presetID="10" presetClass="entr" presetSubtype="0" fill="hold" grpId="0" nodeType="clickEffect">
                                  <p:stCondLst>
                                    <p:cond delay="0"/>
                                  </p:stCondLst>
                                  <p:childTnLst>
                                    <p:set>
                                      <p:cBhvr>
                                        <p:cTn id="41" dur="1" fill="hold">
                                          <p:stCondLst>
                                            <p:cond delay="0"/>
                                          </p:stCondLst>
                                        </p:cTn>
                                        <p:tgtEl>
                                          <p:spTgt spid="23"/>
                                        </p:tgtEl>
                                        <p:attrNameLst>
                                          <p:attrName>style.visibility</p:attrName>
                                        </p:attrNameLst>
                                      </p:cBhvr>
                                      <p:to>
                                        <p:strVal val="visible"/>
                                      </p:to>
                                    </p:set>
                                    <p:animEffect transition="in" filter="fade">
                                      <p:cBhvr>
                                        <p:cTn id="42" dur="500"/>
                                        <p:tgtEl>
                                          <p:spTgt spid="23"/>
                                        </p:tgtEl>
                                      </p:cBhvr>
                                    </p:animEffect>
                                  </p:childTnLst>
                                </p:cTn>
                              </p:par>
                              <p:par>
                                <p:cTn id="43" presetID="10" presetClass="exit" presetSubtype="0" fill="hold" grpId="1" nodeType="withEffect">
                                  <p:stCondLst>
                                    <p:cond delay="0"/>
                                  </p:stCondLst>
                                  <p:childTnLst>
                                    <p:animEffect transition="out" filter="fade">
                                      <p:cBhvr>
                                        <p:cTn id="44" dur="500"/>
                                        <p:tgtEl>
                                          <p:spTgt spid="22"/>
                                        </p:tgtEl>
                                      </p:cBhvr>
                                    </p:animEffect>
                                    <p:set>
                                      <p:cBhvr>
                                        <p:cTn id="45" dur="1" fill="hold">
                                          <p:stCondLst>
                                            <p:cond delay="499"/>
                                          </p:stCondLst>
                                        </p:cTn>
                                        <p:tgtEl>
                                          <p:spTgt spid="2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4" grpId="0" animBg="1"/>
      <p:bldP spid="17" grpId="0" animBg="1"/>
      <p:bldP spid="19" grpId="0" animBg="1"/>
      <p:bldP spid="20" grpId="0" animBg="1"/>
      <p:bldP spid="20" grpId="1" animBg="1"/>
      <p:bldP spid="21" grpId="0" animBg="1"/>
      <p:bldP spid="21" grpId="1" animBg="1"/>
      <p:bldP spid="22" grpId="0" animBg="1"/>
      <p:bldP spid="22" grpId="1" animBg="1"/>
      <p:bldP spid="2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Avoiding </a:t>
            </a:r>
            <a:r>
              <a:rPr lang="en-US" dirty="0">
                <a:solidFill>
                  <a:schemeClr val="bg1"/>
                </a:solidFill>
                <a:latin typeface="Consolas" panose="020B0609020204030204" pitchFamily="49" charset="0"/>
              </a:rPr>
              <a:t>std::repetition</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1930400"/>
            <a:ext cx="10881360" cy="384048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&lt;iostream&gt;</a:t>
            </a:r>
            <a:endParaRPr lang="en-US" sz="2000" dirty="0">
              <a:solidFill>
                <a:srgbClr val="000000"/>
              </a:solidFill>
              <a:latin typeface="Consolas" panose="020B0609020204030204" pitchFamily="49" charset="0"/>
            </a:endParaRPr>
          </a:p>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&lt;string&gt;</a:t>
            </a:r>
            <a:endParaRPr lang="en-US" sz="2000" dirty="0">
              <a:solidFill>
                <a:srgbClr val="000000"/>
              </a:solidFill>
              <a:latin typeface="Consolas" panose="020B0609020204030204" pitchFamily="49" charset="0"/>
            </a:endParaRPr>
          </a:p>
          <a:p>
            <a:pPr defTabSz="457200"/>
            <a:r>
              <a:rPr lang="en-US" sz="2000" dirty="0">
                <a:solidFill>
                  <a:srgbClr val="0000FF"/>
                </a:solidFill>
                <a:latin typeface="Consolas" panose="020B0609020204030204" pitchFamily="49" charset="0"/>
              </a:rPr>
              <a:t>int</a:t>
            </a:r>
            <a:r>
              <a:rPr lang="en-US" sz="2000" dirty="0">
                <a:solidFill>
                  <a:srgbClr val="000000"/>
                </a:solidFill>
                <a:latin typeface="Consolas" panose="020B0609020204030204" pitchFamily="49" charset="0"/>
              </a:rPr>
              <a:t> main()</a:t>
            </a:r>
          </a:p>
          <a:p>
            <a:pPr defTabSz="457200"/>
            <a:r>
              <a:rPr lang="en-US" sz="2000" dirty="0">
                <a:solidFill>
                  <a:srgbClr val="000000"/>
                </a:solidFill>
                <a:latin typeface="Consolas" panose="020B0609020204030204" pitchFamily="49" charset="0"/>
              </a:rPr>
              <a:t>{</a:t>
            </a:r>
          </a:p>
          <a:p>
            <a:pPr defTabSz="457200"/>
            <a:r>
              <a:rPr lang="en-US" sz="2000" dirty="0">
                <a:solidFill>
                  <a:srgbClr val="0000FF"/>
                </a:solidFill>
                <a:latin typeface="Consolas" panose="020B0609020204030204" pitchFamily="49" charset="0"/>
              </a:rPr>
              <a:t>	int</a:t>
            </a:r>
            <a:r>
              <a:rPr lang="en-US" sz="2000" dirty="0">
                <a:solidFill>
                  <a:srgbClr val="000000"/>
                </a:solidFill>
                <a:latin typeface="Consolas" panose="020B0609020204030204" pitchFamily="49" charset="0"/>
              </a:rPr>
              <a:t> x;</a:t>
            </a:r>
          </a:p>
          <a:p>
            <a:pPr defTabSz="457200"/>
            <a:r>
              <a:rPr lang="en-US" sz="2000" dirty="0">
                <a:solidFill>
                  <a:srgbClr val="000000"/>
                </a:solidFill>
                <a:latin typeface="Consolas" panose="020B0609020204030204" pitchFamily="49" charset="0"/>
              </a:rPr>
              <a:t>	std::</a:t>
            </a:r>
            <a:r>
              <a:rPr lang="en-US" sz="2000" dirty="0">
                <a:solidFill>
                  <a:schemeClr val="accent3"/>
                </a:solidFill>
                <a:latin typeface="Consolas" panose="020B0609020204030204" pitchFamily="49" charset="0"/>
              </a:rPr>
              <a:t>string</a:t>
            </a:r>
            <a:r>
              <a:rPr lang="en-US" sz="2000" dirty="0">
                <a:solidFill>
                  <a:srgbClr val="000000"/>
                </a:solidFill>
                <a:latin typeface="Consolas" panose="020B0609020204030204" pitchFamily="49" charset="0"/>
              </a:rPr>
              <a:t> &lt;&lt; </a:t>
            </a:r>
            <a:r>
              <a:rPr lang="en-US" sz="2000" dirty="0">
                <a:solidFill>
                  <a:srgbClr val="A31515"/>
                </a:solidFill>
                <a:latin typeface="Consolas" panose="020B0609020204030204" pitchFamily="49" charset="0"/>
              </a:rPr>
              <a:t>"Hello, world!"</a:t>
            </a:r>
            <a:r>
              <a:rPr lang="en-US" sz="2000" dirty="0">
                <a:solidFill>
                  <a:srgbClr val="000000"/>
                </a:solidFill>
                <a:latin typeface="Consolas" panose="020B0609020204030204" pitchFamily="49" charset="0"/>
              </a:rPr>
              <a:t>;</a:t>
            </a:r>
          </a:p>
          <a:p>
            <a:pPr defTabSz="457200"/>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cout</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"Enter a value for x: "</a:t>
            </a:r>
            <a:r>
              <a:rPr lang="en-US" sz="2000" dirty="0">
                <a:solidFill>
                  <a:srgbClr val="000000"/>
                </a:solidFill>
                <a:latin typeface="Consolas" panose="020B0609020204030204" pitchFamily="49" charset="0"/>
              </a:rPr>
              <a:t>;</a:t>
            </a:r>
          </a:p>
          <a:p>
            <a:pPr defTabSz="457200"/>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cin</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&gt;&gt;</a:t>
            </a:r>
            <a:r>
              <a:rPr lang="en-US" sz="2000" dirty="0">
                <a:solidFill>
                  <a:srgbClr val="000000"/>
                </a:solidFill>
                <a:latin typeface="Consolas" panose="020B0609020204030204" pitchFamily="49" charset="0"/>
              </a:rPr>
              <a:t> x;</a:t>
            </a:r>
          </a:p>
          <a:p>
            <a:pPr defTabSz="457200"/>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cout</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"You entered: "</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x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endl</a:t>
            </a:r>
            <a:r>
              <a:rPr lang="en-US" sz="2000" dirty="0">
                <a:solidFill>
                  <a:srgbClr val="000000"/>
                </a:solidFill>
                <a:latin typeface="Consolas" panose="020B0609020204030204" pitchFamily="49" charset="0"/>
              </a:rPr>
              <a:t>;</a:t>
            </a:r>
          </a:p>
          <a:p>
            <a:pPr defTabSz="457200"/>
            <a:r>
              <a:rPr lang="en-US" sz="2000" dirty="0">
                <a:solidFill>
                  <a:srgbClr val="0000FF"/>
                </a:solidFill>
                <a:latin typeface="Consolas" panose="020B0609020204030204" pitchFamily="49" charset="0"/>
              </a:rPr>
              <a:t>	return</a:t>
            </a:r>
            <a:r>
              <a:rPr lang="en-US" sz="2000" dirty="0">
                <a:solidFill>
                  <a:srgbClr val="000000"/>
                </a:solidFill>
                <a:latin typeface="Consolas" panose="020B0609020204030204" pitchFamily="49" charset="0"/>
              </a:rPr>
              <a:t> 0;</a:t>
            </a:r>
          </a:p>
          <a:p>
            <a:pPr defTabSz="457200"/>
            <a:r>
              <a:rPr lang="en-US" sz="2000"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930400"/>
            <a:ext cx="100182" cy="38404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0" name="Rectangle 19">
            <a:extLst>
              <a:ext uri="{FF2B5EF4-FFF2-40B4-BE49-F238E27FC236}">
                <a16:creationId xmlns:a16="http://schemas.microsoft.com/office/drawing/2014/main" id="{167CEFE3-7197-4737-89E3-773CA23BC482}"/>
              </a:ext>
            </a:extLst>
          </p:cNvPr>
          <p:cNvSpPr/>
          <p:nvPr/>
        </p:nvSpPr>
        <p:spPr>
          <a:xfrm>
            <a:off x="2970587" y="2778835"/>
            <a:ext cx="2627109" cy="82296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rgbClr val="000000"/>
                </a:solidFill>
                <a:latin typeface="+mj-lt"/>
              </a:rPr>
              <a:t>The keyword </a:t>
            </a:r>
            <a:r>
              <a:rPr lang="en-US" b="1" dirty="0">
                <a:solidFill>
                  <a:schemeClr val="accent2"/>
                </a:solidFill>
                <a:latin typeface="Consolas" panose="020B0609020204030204" pitchFamily="49" charset="0"/>
              </a:rPr>
              <a:t>using</a:t>
            </a:r>
            <a:r>
              <a:rPr lang="en-US" dirty="0">
                <a:solidFill>
                  <a:srgbClr val="000000"/>
                </a:solidFill>
                <a:latin typeface="+mj-lt"/>
              </a:rPr>
              <a:t> will help us avoid this.</a:t>
            </a:r>
          </a:p>
        </p:txBody>
      </p:sp>
      <p:sp>
        <p:nvSpPr>
          <p:cNvPr id="21" name="Rectangle 20">
            <a:extLst>
              <a:ext uri="{FF2B5EF4-FFF2-40B4-BE49-F238E27FC236}">
                <a16:creationId xmlns:a16="http://schemas.microsoft.com/office/drawing/2014/main" id="{53F60688-B256-499C-A116-34B629DDAD82}"/>
              </a:ext>
              <a:ext uri="{C183D7F6-B498-43B3-948B-1728B52AA6E4}">
                <adec:decorative xmlns:adec="http://schemas.microsoft.com/office/drawing/2017/decorative" val="1"/>
              </a:ext>
            </a:extLst>
          </p:cNvPr>
          <p:cNvSpPr/>
          <p:nvPr/>
        </p:nvSpPr>
        <p:spPr>
          <a:xfrm>
            <a:off x="1277852" y="3690695"/>
            <a:ext cx="783535" cy="1234873"/>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Connector: Elbow 26">
            <a:extLst>
              <a:ext uri="{FF2B5EF4-FFF2-40B4-BE49-F238E27FC236}">
                <a16:creationId xmlns:a16="http://schemas.microsoft.com/office/drawing/2014/main" id="{5F2A688E-CC00-4621-B49B-600818FA163D}"/>
              </a:ext>
              <a:ext uri="{C183D7F6-B498-43B3-948B-1728B52AA6E4}">
                <adec:decorative xmlns:adec="http://schemas.microsoft.com/office/drawing/2017/decorative" val="1"/>
              </a:ext>
            </a:extLst>
          </p:cNvPr>
          <p:cNvCxnSpPr>
            <a:cxnSpLocks/>
            <a:stCxn id="21" idx="0"/>
            <a:endCxn id="20" idx="1"/>
          </p:cNvCxnSpPr>
          <p:nvPr/>
        </p:nvCxnSpPr>
        <p:spPr>
          <a:xfrm rot="5400000" flipH="1" flipV="1">
            <a:off x="2069913" y="2790022"/>
            <a:ext cx="500380" cy="1300967"/>
          </a:xfrm>
          <a:prstGeom prst="bentConnector2">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E96566A5-8046-47ED-AF13-0C4BAF10131F}"/>
              </a:ext>
              <a:ext uri="{C183D7F6-B498-43B3-948B-1728B52AA6E4}">
                <adec:decorative xmlns:adec="http://schemas.microsoft.com/office/drawing/2017/decorative" val="1"/>
              </a:ext>
            </a:extLst>
          </p:cNvPr>
          <p:cNvSpPr/>
          <p:nvPr/>
        </p:nvSpPr>
        <p:spPr>
          <a:xfrm>
            <a:off x="6506895" y="4625340"/>
            <a:ext cx="714787" cy="300228"/>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Connector: Elbow 25">
            <a:extLst>
              <a:ext uri="{FF2B5EF4-FFF2-40B4-BE49-F238E27FC236}">
                <a16:creationId xmlns:a16="http://schemas.microsoft.com/office/drawing/2014/main" id="{C9A099AF-4C8E-4FD0-B499-E105BB3FE14B}"/>
              </a:ext>
              <a:ext uri="{C183D7F6-B498-43B3-948B-1728B52AA6E4}">
                <adec:decorative xmlns:adec="http://schemas.microsoft.com/office/drawing/2017/decorative" val="1"/>
              </a:ext>
            </a:extLst>
          </p:cNvPr>
          <p:cNvCxnSpPr>
            <a:cxnSpLocks/>
            <a:stCxn id="22" idx="0"/>
            <a:endCxn id="20" idx="3"/>
          </p:cNvCxnSpPr>
          <p:nvPr/>
        </p:nvCxnSpPr>
        <p:spPr>
          <a:xfrm rot="16200000" flipV="1">
            <a:off x="5513481" y="3274531"/>
            <a:ext cx="1435025" cy="1266593"/>
          </a:xfrm>
          <a:prstGeom prst="bentConnector2">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176669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Using the </a:t>
            </a:r>
            <a:r>
              <a:rPr lang="en-US" dirty="0">
                <a:solidFill>
                  <a:schemeClr val="accent4">
                    <a:lumMod val="60000"/>
                    <a:lumOff val="40000"/>
                  </a:schemeClr>
                </a:solidFill>
                <a:latin typeface="Consolas" panose="020B0609020204030204" pitchFamily="49" charset="0"/>
              </a:rPr>
              <a:t>using</a:t>
            </a:r>
            <a:r>
              <a:rPr lang="en-US" dirty="0">
                <a:solidFill>
                  <a:schemeClr val="bg1"/>
                </a:solidFill>
              </a:rPr>
              <a:t> Keyword</a:t>
            </a:r>
            <a:endParaRPr lang="en-US" dirty="0">
              <a:solidFill>
                <a:schemeClr val="bg1"/>
              </a:solidFill>
              <a:latin typeface="Consolas" panose="020B0609020204030204" pitchFamily="49" charset="0"/>
            </a:endParaRPr>
          </a:p>
        </p:txBody>
      </p:sp>
      <p:sp>
        <p:nvSpPr>
          <p:cNvPr id="40" name="Rectangle 39">
            <a:extLst>
              <a:ext uri="{FF2B5EF4-FFF2-40B4-BE49-F238E27FC236}">
                <a16:creationId xmlns:a16="http://schemas.microsoft.com/office/drawing/2014/main" id="{CD137E5E-C390-4A04-B7D5-31EEC2974B91}"/>
              </a:ext>
            </a:extLst>
          </p:cNvPr>
          <p:cNvSpPr/>
          <p:nvPr/>
        </p:nvSpPr>
        <p:spPr>
          <a:xfrm>
            <a:off x="709781" y="1793240"/>
            <a:ext cx="10881360" cy="41148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&lt;iostream&gt;</a:t>
            </a:r>
            <a:endParaRPr lang="en-US" sz="2000" dirty="0">
              <a:solidFill>
                <a:srgbClr val="000000"/>
              </a:solidFill>
              <a:latin typeface="Consolas" panose="020B0609020204030204" pitchFamily="49" charset="0"/>
            </a:endParaRPr>
          </a:p>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&lt;string&gt;</a:t>
            </a:r>
            <a:endParaRPr lang="en-US" sz="2000" dirty="0">
              <a:solidFill>
                <a:srgbClr val="000000"/>
              </a:solidFill>
              <a:latin typeface="Consolas" panose="020B0609020204030204" pitchFamily="49" charset="0"/>
            </a:endParaRPr>
          </a:p>
          <a:p>
            <a:pPr defTabSz="457200"/>
            <a:r>
              <a:rPr lang="en-US" sz="2000" dirty="0">
                <a:solidFill>
                  <a:srgbClr val="0000FF"/>
                </a:solidFill>
                <a:latin typeface="Consolas" panose="020B0609020204030204" pitchFamily="49" charset="0"/>
              </a:rPr>
              <a:t>using</a:t>
            </a:r>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cout</a:t>
            </a:r>
            <a:r>
              <a:rPr lang="en-US" sz="2000" dirty="0">
                <a:solidFill>
                  <a:srgbClr val="000000"/>
                </a:solidFill>
                <a:latin typeface="Consolas" panose="020B0609020204030204" pitchFamily="49" charset="0"/>
              </a:rPr>
              <a:t>;</a:t>
            </a:r>
            <a:endParaRPr lang="en-US" sz="2000" dirty="0">
              <a:solidFill>
                <a:srgbClr val="0000FF"/>
              </a:solidFill>
              <a:latin typeface="Consolas" panose="020B0609020204030204" pitchFamily="49" charset="0"/>
            </a:endParaRPr>
          </a:p>
          <a:p>
            <a:pPr defTabSz="457200"/>
            <a:endParaRPr lang="en-US" sz="2000" dirty="0">
              <a:solidFill>
                <a:srgbClr val="0000FF"/>
              </a:solidFill>
              <a:latin typeface="Consolas" panose="020B0609020204030204" pitchFamily="49" charset="0"/>
            </a:endParaRPr>
          </a:p>
          <a:p>
            <a:pPr defTabSz="457200"/>
            <a:r>
              <a:rPr lang="en-US" sz="2000" dirty="0">
                <a:solidFill>
                  <a:srgbClr val="0000FF"/>
                </a:solidFill>
                <a:latin typeface="Consolas" panose="020B0609020204030204" pitchFamily="49" charset="0"/>
              </a:rPr>
              <a:t>int</a:t>
            </a:r>
            <a:r>
              <a:rPr lang="en-US" sz="2000" dirty="0">
                <a:solidFill>
                  <a:srgbClr val="000000"/>
                </a:solidFill>
                <a:latin typeface="Consolas" panose="020B0609020204030204" pitchFamily="49" charset="0"/>
              </a:rPr>
              <a:t> main()</a:t>
            </a:r>
          </a:p>
          <a:p>
            <a:pPr defTabSz="457200"/>
            <a:r>
              <a:rPr lang="en-US" sz="2000" dirty="0">
                <a:solidFill>
                  <a:srgbClr val="000000"/>
                </a:solidFill>
                <a:latin typeface="Consolas" panose="020B0609020204030204" pitchFamily="49" charset="0"/>
              </a:rPr>
              <a:t>{</a:t>
            </a:r>
          </a:p>
          <a:p>
            <a:pPr defTabSz="457200"/>
            <a:r>
              <a:rPr lang="en-US" sz="2000" dirty="0">
                <a:solidFill>
                  <a:srgbClr val="0000FF"/>
                </a:solidFill>
                <a:latin typeface="Consolas" panose="020B0609020204030204" pitchFamily="49" charset="0"/>
              </a:rPr>
              <a:t>	int</a:t>
            </a:r>
            <a:r>
              <a:rPr lang="en-US" sz="2000" dirty="0">
                <a:solidFill>
                  <a:srgbClr val="000000"/>
                </a:solidFill>
                <a:latin typeface="Consolas" panose="020B0609020204030204" pitchFamily="49" charset="0"/>
              </a:rPr>
              <a:t> x;</a:t>
            </a:r>
          </a:p>
          <a:p>
            <a:pPr defTabSz="457200"/>
            <a:r>
              <a:rPr lang="en-US" sz="2000" dirty="0">
                <a:solidFill>
                  <a:srgbClr val="000000"/>
                </a:solidFill>
                <a:latin typeface="Consolas" panose="020B0609020204030204" pitchFamily="49" charset="0"/>
              </a:rPr>
              <a:t>	std::</a:t>
            </a:r>
            <a:r>
              <a:rPr lang="en-US" sz="2000" dirty="0">
                <a:solidFill>
                  <a:schemeClr val="accent3"/>
                </a:solidFill>
                <a:latin typeface="Consolas" panose="020B0609020204030204" pitchFamily="49" charset="0"/>
              </a:rPr>
              <a:t>string</a:t>
            </a:r>
            <a:r>
              <a:rPr lang="en-US" sz="2000" dirty="0">
                <a:solidFill>
                  <a:srgbClr val="000000"/>
                </a:solidFill>
                <a:latin typeface="Consolas" panose="020B0609020204030204" pitchFamily="49" charset="0"/>
              </a:rPr>
              <a:t> &lt;&lt; </a:t>
            </a:r>
            <a:r>
              <a:rPr lang="en-US" sz="2000" dirty="0">
                <a:solidFill>
                  <a:srgbClr val="A31515"/>
                </a:solidFill>
                <a:latin typeface="Consolas" panose="020B0609020204030204" pitchFamily="49" charset="0"/>
              </a:rPr>
              <a:t>"Hello, world!"</a:t>
            </a:r>
            <a:r>
              <a:rPr lang="en-US" sz="2000" dirty="0">
                <a:solidFill>
                  <a:srgbClr val="000000"/>
                </a:solidFill>
                <a:latin typeface="Consolas" panose="020B0609020204030204" pitchFamily="49" charset="0"/>
              </a:rPr>
              <a:t>;</a:t>
            </a:r>
          </a:p>
          <a:p>
            <a:pPr defTabSz="457200"/>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cout</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"Enter a value for x: "</a:t>
            </a:r>
            <a:r>
              <a:rPr lang="en-US" sz="2000" dirty="0">
                <a:solidFill>
                  <a:srgbClr val="000000"/>
                </a:solidFill>
                <a:latin typeface="Consolas" panose="020B0609020204030204" pitchFamily="49" charset="0"/>
              </a:rPr>
              <a:t>;</a:t>
            </a:r>
          </a:p>
          <a:p>
            <a:pPr defTabSz="457200"/>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cin</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&gt;&gt;</a:t>
            </a:r>
            <a:r>
              <a:rPr lang="en-US" sz="2000" dirty="0">
                <a:solidFill>
                  <a:srgbClr val="000000"/>
                </a:solidFill>
                <a:latin typeface="Consolas" panose="020B0609020204030204" pitchFamily="49" charset="0"/>
              </a:rPr>
              <a:t> x;</a:t>
            </a:r>
          </a:p>
          <a:p>
            <a:pPr defTabSz="457200"/>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cout</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"You entered: "</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x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endl</a:t>
            </a:r>
            <a:r>
              <a:rPr lang="en-US" sz="2000" dirty="0">
                <a:solidFill>
                  <a:srgbClr val="000000"/>
                </a:solidFill>
                <a:latin typeface="Consolas" panose="020B0609020204030204" pitchFamily="49" charset="0"/>
              </a:rPr>
              <a:t>;</a:t>
            </a:r>
          </a:p>
          <a:p>
            <a:pPr defTabSz="457200"/>
            <a:r>
              <a:rPr lang="en-US" sz="2000" dirty="0">
                <a:solidFill>
                  <a:srgbClr val="0000FF"/>
                </a:solidFill>
                <a:latin typeface="Consolas" panose="020B0609020204030204" pitchFamily="49" charset="0"/>
              </a:rPr>
              <a:t>	return</a:t>
            </a:r>
            <a:r>
              <a:rPr lang="en-US" sz="2000" dirty="0">
                <a:solidFill>
                  <a:srgbClr val="000000"/>
                </a:solidFill>
                <a:latin typeface="Consolas" panose="020B0609020204030204" pitchFamily="49" charset="0"/>
              </a:rPr>
              <a:t> 0;</a:t>
            </a:r>
          </a:p>
          <a:p>
            <a:pPr defTabSz="457200"/>
            <a:r>
              <a:rPr lang="en-US" sz="2000"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793240"/>
            <a:ext cx="100182" cy="41148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0" name="Rectangle 19">
            <a:extLst>
              <a:ext uri="{FF2B5EF4-FFF2-40B4-BE49-F238E27FC236}">
                <a16:creationId xmlns:a16="http://schemas.microsoft.com/office/drawing/2014/main" id="{167CEFE3-7197-4737-89E3-773CA23BC482}"/>
              </a:ext>
            </a:extLst>
          </p:cNvPr>
          <p:cNvSpPr/>
          <p:nvPr/>
        </p:nvSpPr>
        <p:spPr>
          <a:xfrm>
            <a:off x="2268301" y="3393440"/>
            <a:ext cx="4389120" cy="4572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rgbClr val="000000"/>
                </a:solidFill>
                <a:latin typeface="+mj-lt"/>
              </a:rPr>
              <a:t>This tells the compiler that </a:t>
            </a:r>
            <a:r>
              <a:rPr lang="en-US" b="1" dirty="0" err="1">
                <a:solidFill>
                  <a:schemeClr val="accent2"/>
                </a:solidFill>
                <a:latin typeface="Consolas" panose="020B0609020204030204" pitchFamily="49" charset="0"/>
              </a:rPr>
              <a:t>cout</a:t>
            </a:r>
            <a:r>
              <a:rPr lang="en-US" dirty="0">
                <a:solidFill>
                  <a:srgbClr val="000000"/>
                </a:solidFill>
                <a:latin typeface="+mj-lt"/>
              </a:rPr>
              <a:t> exists.</a:t>
            </a:r>
          </a:p>
        </p:txBody>
      </p:sp>
      <p:sp>
        <p:nvSpPr>
          <p:cNvPr id="21" name="Rectangle 20">
            <a:extLst>
              <a:ext uri="{FF2B5EF4-FFF2-40B4-BE49-F238E27FC236}">
                <a16:creationId xmlns:a16="http://schemas.microsoft.com/office/drawing/2014/main" id="{53F60688-B256-499C-A116-34B629DDAD82}"/>
              </a:ext>
              <a:ext uri="{C183D7F6-B498-43B3-948B-1728B52AA6E4}">
                <adec:decorative xmlns:adec="http://schemas.microsoft.com/office/drawing/2017/decorative" val="1"/>
              </a:ext>
            </a:extLst>
          </p:cNvPr>
          <p:cNvSpPr/>
          <p:nvPr/>
        </p:nvSpPr>
        <p:spPr>
          <a:xfrm>
            <a:off x="1305986" y="4330700"/>
            <a:ext cx="735783" cy="294640"/>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7" name="Connector: Elbow 26">
            <a:extLst>
              <a:ext uri="{FF2B5EF4-FFF2-40B4-BE49-F238E27FC236}">
                <a16:creationId xmlns:a16="http://schemas.microsoft.com/office/drawing/2014/main" id="{5F2A688E-CC00-4621-B49B-600818FA163D}"/>
              </a:ext>
              <a:ext uri="{C183D7F6-B498-43B3-948B-1728B52AA6E4}">
                <adec:decorative xmlns:adec="http://schemas.microsoft.com/office/drawing/2017/decorative" val="1"/>
              </a:ext>
            </a:extLst>
          </p:cNvPr>
          <p:cNvCxnSpPr>
            <a:cxnSpLocks/>
            <a:stCxn id="21" idx="1"/>
            <a:endCxn id="20" idx="1"/>
          </p:cNvCxnSpPr>
          <p:nvPr/>
        </p:nvCxnSpPr>
        <p:spPr>
          <a:xfrm rot="10800000" flipH="1">
            <a:off x="1305985" y="3622040"/>
            <a:ext cx="962315" cy="855980"/>
          </a:xfrm>
          <a:prstGeom prst="bentConnector3">
            <a:avLst>
              <a:gd name="adj1" fmla="val -23755"/>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2" name="Rectangle 21">
            <a:extLst>
              <a:ext uri="{FF2B5EF4-FFF2-40B4-BE49-F238E27FC236}">
                <a16:creationId xmlns:a16="http://schemas.microsoft.com/office/drawing/2014/main" id="{E96566A5-8046-47ED-AF13-0C4BAF10131F}"/>
              </a:ext>
              <a:ext uri="{C183D7F6-B498-43B3-948B-1728B52AA6E4}">
                <adec:decorative xmlns:adec="http://schemas.microsoft.com/office/drawing/2017/decorative" val="1"/>
              </a:ext>
            </a:extLst>
          </p:cNvPr>
          <p:cNvSpPr>
            <a:spLocks/>
          </p:cNvSpPr>
          <p:nvPr/>
        </p:nvSpPr>
        <p:spPr>
          <a:xfrm>
            <a:off x="1305985" y="4930140"/>
            <a:ext cx="735783" cy="294640"/>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Connector: Elbow 25">
            <a:extLst>
              <a:ext uri="{FF2B5EF4-FFF2-40B4-BE49-F238E27FC236}">
                <a16:creationId xmlns:a16="http://schemas.microsoft.com/office/drawing/2014/main" id="{C9A099AF-4C8E-4FD0-B499-E105BB3FE14B}"/>
              </a:ext>
              <a:ext uri="{C183D7F6-B498-43B3-948B-1728B52AA6E4}">
                <adec:decorative xmlns:adec="http://schemas.microsoft.com/office/drawing/2017/decorative" val="1"/>
              </a:ext>
            </a:extLst>
          </p:cNvPr>
          <p:cNvCxnSpPr>
            <a:cxnSpLocks/>
            <a:stCxn id="22" idx="1"/>
            <a:endCxn id="20" idx="1"/>
          </p:cNvCxnSpPr>
          <p:nvPr/>
        </p:nvCxnSpPr>
        <p:spPr>
          <a:xfrm rot="10800000" flipH="1">
            <a:off x="1305985" y="3622040"/>
            <a:ext cx="962316" cy="1455420"/>
          </a:xfrm>
          <a:prstGeom prst="bentConnector3">
            <a:avLst>
              <a:gd name="adj1" fmla="val -23755"/>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37" name="Freeform: Shape 36">
            <a:extLst>
              <a:ext uri="{FF2B5EF4-FFF2-40B4-BE49-F238E27FC236}">
                <a16:creationId xmlns:a16="http://schemas.microsoft.com/office/drawing/2014/main" id="{6A627ABA-EAB3-406E-90BA-92F1538DCC47}"/>
              </a:ext>
            </a:extLst>
          </p:cNvPr>
          <p:cNvSpPr/>
          <p:nvPr/>
        </p:nvSpPr>
        <p:spPr>
          <a:xfrm>
            <a:off x="3165097" y="2408072"/>
            <a:ext cx="4389120" cy="457200"/>
          </a:xfrm>
          <a:custGeom>
            <a:avLst/>
            <a:gdLst>
              <a:gd name="connsiteX0" fmla="*/ 174930 w 4332056"/>
              <a:gd name="connsiteY0" fmla="*/ 0 h 1200331"/>
              <a:gd name="connsiteX1" fmla="*/ 4332056 w 4332056"/>
              <a:gd name="connsiteY1" fmla="*/ 0 h 1200331"/>
              <a:gd name="connsiteX2" fmla="*/ 4332056 w 4332056"/>
              <a:gd name="connsiteY2" fmla="*/ 1200331 h 1200331"/>
              <a:gd name="connsiteX3" fmla="*/ 174930 w 4332056"/>
              <a:gd name="connsiteY3" fmla="*/ 1200331 h 1200331"/>
              <a:gd name="connsiteX4" fmla="*/ 174930 w 4332056"/>
              <a:gd name="connsiteY4" fmla="*/ 780612 h 1200331"/>
              <a:gd name="connsiteX5" fmla="*/ 0 w 4332056"/>
              <a:gd name="connsiteY5" fmla="*/ 600166 h 1200331"/>
              <a:gd name="connsiteX6" fmla="*/ 174930 w 4332056"/>
              <a:gd name="connsiteY6" fmla="*/ 419719 h 120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2056" h="1200331">
                <a:moveTo>
                  <a:pt x="174930" y="0"/>
                </a:moveTo>
                <a:lnTo>
                  <a:pt x="4332056" y="0"/>
                </a:lnTo>
                <a:lnTo>
                  <a:pt x="4332056" y="1200331"/>
                </a:lnTo>
                <a:lnTo>
                  <a:pt x="174930" y="1200331"/>
                </a:lnTo>
                <a:lnTo>
                  <a:pt x="174930" y="780612"/>
                </a:lnTo>
                <a:lnTo>
                  <a:pt x="0" y="600166"/>
                </a:lnTo>
                <a:lnTo>
                  <a:pt x="174930" y="419719"/>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365760" tIns="182880" rIns="91440" bIns="182880" rtlCol="0" anchor="ctr" anchorCtr="0">
            <a:noAutofit/>
          </a:bodyPr>
          <a:lstStyle/>
          <a:p>
            <a:pPr lvl="0">
              <a:defRPr/>
            </a:pPr>
            <a:r>
              <a:rPr lang="en-US" dirty="0">
                <a:solidFill>
                  <a:srgbClr val="000000"/>
                </a:solidFill>
                <a:cs typeface="Calibri" panose="020F0502020204030204" pitchFamily="34" charset="0"/>
              </a:rPr>
              <a:t>This tells the compiler that </a:t>
            </a:r>
            <a:r>
              <a:rPr lang="en-US" b="1" dirty="0" err="1">
                <a:solidFill>
                  <a:schemeClr val="accent2"/>
                </a:solidFill>
                <a:latin typeface="Consolas" panose="020B0609020204030204" pitchFamily="49" charset="0"/>
              </a:rPr>
              <a:t>cout</a:t>
            </a:r>
            <a:r>
              <a:rPr lang="en-US" dirty="0">
                <a:solidFill>
                  <a:srgbClr val="000000"/>
                </a:solidFill>
                <a:cs typeface="Calibri" panose="020F0502020204030204" pitchFamily="34" charset="0"/>
              </a:rPr>
              <a:t> exists.</a:t>
            </a:r>
          </a:p>
        </p:txBody>
      </p:sp>
    </p:spTree>
    <p:custDataLst>
      <p:tags r:id="rId1"/>
    </p:custDataLst>
    <p:extLst>
      <p:ext uri="{BB962C8B-B14F-4D97-AF65-F5344CB8AC3E}">
        <p14:creationId xmlns:p14="http://schemas.microsoft.com/office/powerpoint/2010/main" val="3735896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nodeType="withEffect">
                                  <p:stCondLst>
                                    <p:cond delay="0"/>
                                  </p:stCondLst>
                                  <p:childTnLst>
                                    <p:set>
                                      <p:cBhvr>
                                        <p:cTn id="12" dur="1" fill="hold">
                                          <p:stCondLst>
                                            <p:cond delay="0"/>
                                          </p:stCondLst>
                                        </p:cTn>
                                        <p:tgtEl>
                                          <p:spTgt spid="27"/>
                                        </p:tgtEl>
                                        <p:attrNameLst>
                                          <p:attrName>style.visibility</p:attrName>
                                        </p:attrNameLst>
                                      </p:cBhvr>
                                      <p:to>
                                        <p:strVal val="visible"/>
                                      </p:to>
                                    </p:set>
                                    <p:animEffect transition="in" filter="fade">
                                      <p:cBhvr>
                                        <p:cTn id="13" dur="500"/>
                                        <p:tgtEl>
                                          <p:spTgt spid="2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fade">
                                      <p:cBhvr>
                                        <p:cTn id="16" dur="500"/>
                                        <p:tgtEl>
                                          <p:spTgt spid="22"/>
                                        </p:tgtEl>
                                      </p:cBhvr>
                                    </p:animEffect>
                                  </p:childTnLst>
                                </p:cTn>
                              </p:par>
                              <p:par>
                                <p:cTn id="17" presetID="10" presetClass="entr" presetSubtype="0" fill="hold" nodeType="with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Using the </a:t>
            </a:r>
            <a:r>
              <a:rPr lang="en-US" dirty="0">
                <a:solidFill>
                  <a:schemeClr val="accent4">
                    <a:lumMod val="60000"/>
                    <a:lumOff val="40000"/>
                  </a:schemeClr>
                </a:solidFill>
                <a:latin typeface="Consolas" panose="020B0609020204030204" pitchFamily="49" charset="0"/>
              </a:rPr>
              <a:t>using</a:t>
            </a:r>
            <a:r>
              <a:rPr lang="en-US" dirty="0">
                <a:solidFill>
                  <a:schemeClr val="bg1"/>
                </a:solidFill>
              </a:rPr>
              <a:t> Keyword</a:t>
            </a:r>
            <a:endParaRPr lang="en-US" dirty="0">
              <a:solidFill>
                <a:schemeClr val="bg1"/>
              </a:solidFill>
              <a:latin typeface="Consolas" panose="020B0609020204030204" pitchFamily="49" charset="0"/>
            </a:endParaRPr>
          </a:p>
        </p:txBody>
      </p:sp>
      <p:sp>
        <p:nvSpPr>
          <p:cNvPr id="40" name="Rectangle 39">
            <a:extLst>
              <a:ext uri="{FF2B5EF4-FFF2-40B4-BE49-F238E27FC236}">
                <a16:creationId xmlns:a16="http://schemas.microsoft.com/office/drawing/2014/main" id="{CD137E5E-C390-4A04-B7D5-31EEC2974B91}"/>
              </a:ext>
            </a:extLst>
          </p:cNvPr>
          <p:cNvSpPr/>
          <p:nvPr/>
        </p:nvSpPr>
        <p:spPr>
          <a:xfrm>
            <a:off x="709781" y="1403096"/>
            <a:ext cx="10881360" cy="51206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&lt;iostream&gt;</a:t>
            </a:r>
            <a:endParaRPr lang="en-US" sz="2000" dirty="0">
              <a:solidFill>
                <a:srgbClr val="000000"/>
              </a:solidFill>
              <a:latin typeface="Consolas" panose="020B0609020204030204" pitchFamily="49" charset="0"/>
            </a:endParaRPr>
          </a:p>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&lt;string&gt;</a:t>
            </a:r>
            <a:endParaRPr lang="en-US" sz="2000" dirty="0">
              <a:solidFill>
                <a:srgbClr val="000000"/>
              </a:solidFill>
              <a:latin typeface="Consolas" panose="020B0609020204030204" pitchFamily="49" charset="0"/>
            </a:endParaRPr>
          </a:p>
          <a:p>
            <a:pPr defTabSz="457200"/>
            <a:r>
              <a:rPr lang="en-US" sz="2000" dirty="0">
                <a:solidFill>
                  <a:srgbClr val="0000FF"/>
                </a:solidFill>
                <a:latin typeface="Consolas" panose="020B0609020204030204" pitchFamily="49" charset="0"/>
              </a:rPr>
              <a:t>using</a:t>
            </a:r>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cout</a:t>
            </a:r>
            <a:r>
              <a:rPr lang="en-US" sz="2000" dirty="0">
                <a:solidFill>
                  <a:srgbClr val="000000"/>
                </a:solidFill>
                <a:latin typeface="Consolas" panose="020B0609020204030204" pitchFamily="49" charset="0"/>
              </a:rPr>
              <a:t>;</a:t>
            </a:r>
          </a:p>
          <a:p>
            <a:pPr defTabSz="457200"/>
            <a:r>
              <a:rPr lang="en-US" sz="2000" dirty="0">
                <a:solidFill>
                  <a:srgbClr val="0000FF"/>
                </a:solidFill>
                <a:latin typeface="Consolas" panose="020B0609020204030204" pitchFamily="49" charset="0"/>
              </a:rPr>
              <a:t>using</a:t>
            </a:r>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cin</a:t>
            </a:r>
            <a:r>
              <a:rPr lang="en-US" sz="2000" dirty="0">
                <a:solidFill>
                  <a:srgbClr val="000000"/>
                </a:solidFill>
                <a:latin typeface="Consolas" panose="020B0609020204030204" pitchFamily="49" charset="0"/>
              </a:rPr>
              <a:t>;</a:t>
            </a:r>
          </a:p>
          <a:p>
            <a:pPr defTabSz="457200"/>
            <a:r>
              <a:rPr lang="en-US" sz="2000" dirty="0">
                <a:solidFill>
                  <a:srgbClr val="0000FF"/>
                </a:solidFill>
                <a:latin typeface="Consolas" panose="020B0609020204030204" pitchFamily="49" charset="0"/>
              </a:rPr>
              <a:t>using</a:t>
            </a:r>
            <a:r>
              <a:rPr lang="en-US" sz="2000" dirty="0">
                <a:solidFill>
                  <a:srgbClr val="000000"/>
                </a:solidFill>
                <a:latin typeface="Consolas" panose="020B0609020204030204" pitchFamily="49" charset="0"/>
              </a:rPr>
              <a:t> std::</a:t>
            </a:r>
            <a:r>
              <a:rPr lang="en-US" sz="2000" dirty="0">
                <a:solidFill>
                  <a:schemeClr val="accent3">
                    <a:lumMod val="75000"/>
                  </a:schemeClr>
                </a:solidFill>
                <a:latin typeface="Consolas" panose="020B0609020204030204" pitchFamily="49" charset="0"/>
              </a:rPr>
              <a:t>string</a:t>
            </a:r>
            <a:r>
              <a:rPr lang="en-US" sz="2000" dirty="0">
                <a:solidFill>
                  <a:srgbClr val="000000"/>
                </a:solidFill>
                <a:latin typeface="Consolas" panose="020B0609020204030204" pitchFamily="49" charset="0"/>
              </a:rPr>
              <a:t>;</a:t>
            </a:r>
          </a:p>
          <a:p>
            <a:pPr defTabSz="457200"/>
            <a:r>
              <a:rPr lang="en-US" sz="2000" dirty="0">
                <a:solidFill>
                  <a:srgbClr val="0000FF"/>
                </a:solidFill>
                <a:latin typeface="Consolas" panose="020B0609020204030204" pitchFamily="49" charset="0"/>
              </a:rPr>
              <a:t>using</a:t>
            </a:r>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endl</a:t>
            </a:r>
            <a:r>
              <a:rPr lang="en-US" sz="2000" dirty="0">
                <a:solidFill>
                  <a:srgbClr val="000000"/>
                </a:solidFill>
                <a:latin typeface="Consolas" panose="020B0609020204030204" pitchFamily="49" charset="0"/>
              </a:rPr>
              <a:t>;</a:t>
            </a:r>
            <a:endParaRPr lang="en-US" sz="2000" dirty="0">
              <a:solidFill>
                <a:srgbClr val="0000FF"/>
              </a:solidFill>
              <a:latin typeface="Consolas" panose="020B0609020204030204" pitchFamily="49" charset="0"/>
            </a:endParaRPr>
          </a:p>
          <a:p>
            <a:pPr defTabSz="457200"/>
            <a:endParaRPr lang="en-US" sz="2000" dirty="0">
              <a:solidFill>
                <a:srgbClr val="0000FF"/>
              </a:solidFill>
              <a:latin typeface="Consolas" panose="020B0609020204030204" pitchFamily="49" charset="0"/>
            </a:endParaRPr>
          </a:p>
          <a:p>
            <a:pPr defTabSz="457200"/>
            <a:r>
              <a:rPr lang="en-US" sz="2000" dirty="0">
                <a:solidFill>
                  <a:srgbClr val="0000FF"/>
                </a:solidFill>
                <a:latin typeface="Consolas" panose="020B0609020204030204" pitchFamily="49" charset="0"/>
              </a:rPr>
              <a:t>int</a:t>
            </a:r>
            <a:r>
              <a:rPr lang="en-US" sz="2000" dirty="0">
                <a:solidFill>
                  <a:srgbClr val="000000"/>
                </a:solidFill>
                <a:latin typeface="Consolas" panose="020B0609020204030204" pitchFamily="49" charset="0"/>
              </a:rPr>
              <a:t> main()</a:t>
            </a:r>
          </a:p>
          <a:p>
            <a:pPr defTabSz="457200"/>
            <a:r>
              <a:rPr lang="en-US" sz="2000" dirty="0">
                <a:solidFill>
                  <a:srgbClr val="000000"/>
                </a:solidFill>
                <a:latin typeface="Consolas" panose="020B0609020204030204" pitchFamily="49" charset="0"/>
              </a:rPr>
              <a:t>{</a:t>
            </a:r>
          </a:p>
          <a:p>
            <a:pPr defTabSz="457200"/>
            <a:r>
              <a:rPr lang="en-US" sz="2000" dirty="0">
                <a:solidFill>
                  <a:srgbClr val="0000FF"/>
                </a:solidFill>
                <a:latin typeface="Consolas" panose="020B0609020204030204" pitchFamily="49" charset="0"/>
              </a:rPr>
              <a:t>	int</a:t>
            </a:r>
            <a:r>
              <a:rPr lang="en-US" sz="2000" dirty="0">
                <a:solidFill>
                  <a:srgbClr val="000000"/>
                </a:solidFill>
                <a:latin typeface="Consolas" panose="020B0609020204030204" pitchFamily="49" charset="0"/>
              </a:rPr>
              <a:t> x;</a:t>
            </a:r>
          </a:p>
          <a:p>
            <a:pPr defTabSz="457200"/>
            <a:r>
              <a:rPr lang="en-US" sz="2000" dirty="0">
                <a:solidFill>
                  <a:srgbClr val="000000"/>
                </a:solidFill>
                <a:latin typeface="Consolas" panose="020B0609020204030204" pitchFamily="49" charset="0"/>
              </a:rPr>
              <a:t>	</a:t>
            </a:r>
            <a:r>
              <a:rPr lang="en-US" sz="2000" dirty="0">
                <a:solidFill>
                  <a:schemeClr val="accent3"/>
                </a:solidFill>
                <a:latin typeface="Consolas" panose="020B0609020204030204" pitchFamily="49" charset="0"/>
              </a:rPr>
              <a:t>string</a:t>
            </a:r>
            <a:r>
              <a:rPr lang="en-US" sz="2000" dirty="0">
                <a:solidFill>
                  <a:srgbClr val="000000"/>
                </a:solidFill>
                <a:latin typeface="Consolas" panose="020B0609020204030204" pitchFamily="49" charset="0"/>
              </a:rPr>
              <a:t> &lt;&lt; </a:t>
            </a:r>
            <a:r>
              <a:rPr lang="en-US" sz="2000" dirty="0">
                <a:solidFill>
                  <a:srgbClr val="A31515"/>
                </a:solidFill>
                <a:latin typeface="Consolas" panose="020B0609020204030204" pitchFamily="49" charset="0"/>
              </a:rPr>
              <a:t>"Hello, world!"</a:t>
            </a:r>
            <a:r>
              <a:rPr lang="en-US" sz="2000" dirty="0">
                <a:solidFill>
                  <a:srgbClr val="000000"/>
                </a:solidFill>
                <a:latin typeface="Consolas" panose="020B0609020204030204" pitchFamily="49" charset="0"/>
              </a:rPr>
              <a:t>;</a:t>
            </a:r>
          </a:p>
          <a:p>
            <a:pPr defTabSz="457200"/>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cout</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"Enter a value for x: "</a:t>
            </a:r>
            <a:r>
              <a:rPr lang="en-US" sz="2000" dirty="0">
                <a:solidFill>
                  <a:srgbClr val="000000"/>
                </a:solidFill>
                <a:latin typeface="Consolas" panose="020B0609020204030204" pitchFamily="49" charset="0"/>
              </a:rPr>
              <a:t>;</a:t>
            </a:r>
          </a:p>
          <a:p>
            <a:pPr defTabSz="457200"/>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cin</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&gt;&gt;</a:t>
            </a:r>
            <a:r>
              <a:rPr lang="en-US" sz="2000" dirty="0">
                <a:solidFill>
                  <a:srgbClr val="000000"/>
                </a:solidFill>
                <a:latin typeface="Consolas" panose="020B0609020204030204" pitchFamily="49" charset="0"/>
              </a:rPr>
              <a:t> x;</a:t>
            </a:r>
          </a:p>
          <a:p>
            <a:pPr defTabSz="457200"/>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cout</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"You entered: "</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x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endl</a:t>
            </a:r>
            <a:r>
              <a:rPr lang="en-US" sz="2000" dirty="0">
                <a:solidFill>
                  <a:srgbClr val="000000"/>
                </a:solidFill>
                <a:latin typeface="Consolas" panose="020B0609020204030204" pitchFamily="49" charset="0"/>
              </a:rPr>
              <a:t>;</a:t>
            </a:r>
          </a:p>
          <a:p>
            <a:pPr defTabSz="457200"/>
            <a:r>
              <a:rPr lang="en-US" sz="2000" dirty="0">
                <a:solidFill>
                  <a:srgbClr val="0000FF"/>
                </a:solidFill>
                <a:latin typeface="Consolas" panose="020B0609020204030204" pitchFamily="49" charset="0"/>
              </a:rPr>
              <a:t>	return</a:t>
            </a:r>
            <a:r>
              <a:rPr lang="en-US" sz="2000" dirty="0">
                <a:solidFill>
                  <a:srgbClr val="000000"/>
                </a:solidFill>
                <a:latin typeface="Consolas" panose="020B0609020204030204" pitchFamily="49" charset="0"/>
              </a:rPr>
              <a:t> 0;</a:t>
            </a:r>
          </a:p>
          <a:p>
            <a:pPr defTabSz="457200"/>
            <a:r>
              <a:rPr lang="en-US" sz="2000"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403096"/>
            <a:ext cx="100182" cy="51206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0" name="Rectangle 19">
            <a:extLst>
              <a:ext uri="{FF2B5EF4-FFF2-40B4-BE49-F238E27FC236}">
                <a16:creationId xmlns:a16="http://schemas.microsoft.com/office/drawing/2014/main" id="{167CEFE3-7197-4737-89E3-773CA23BC482}"/>
              </a:ext>
            </a:extLst>
          </p:cNvPr>
          <p:cNvSpPr/>
          <p:nvPr/>
        </p:nvSpPr>
        <p:spPr>
          <a:xfrm>
            <a:off x="3664460" y="2422652"/>
            <a:ext cx="3657600" cy="73152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rgbClr val="000000"/>
                </a:solidFill>
                <a:latin typeface="+mj-lt"/>
              </a:rPr>
              <a:t>Do the tedious work up front, get the benefits everywhere else</a:t>
            </a:r>
          </a:p>
        </p:txBody>
      </p:sp>
      <p:sp>
        <p:nvSpPr>
          <p:cNvPr id="21" name="Rectangle 20">
            <a:extLst>
              <a:ext uri="{FF2B5EF4-FFF2-40B4-BE49-F238E27FC236}">
                <a16:creationId xmlns:a16="http://schemas.microsoft.com/office/drawing/2014/main" id="{53F60688-B256-499C-A116-34B629DDAD82}"/>
              </a:ext>
              <a:ext uri="{C183D7F6-B498-43B3-948B-1728B52AA6E4}">
                <adec:decorative xmlns:adec="http://schemas.microsoft.com/office/drawing/2017/decorative" val="1"/>
              </a:ext>
            </a:extLst>
          </p:cNvPr>
          <p:cNvSpPr/>
          <p:nvPr/>
        </p:nvSpPr>
        <p:spPr>
          <a:xfrm>
            <a:off x="850192" y="2148332"/>
            <a:ext cx="2560320" cy="1280160"/>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6" name="Straight Connector 5">
            <a:extLst>
              <a:ext uri="{FF2B5EF4-FFF2-40B4-BE49-F238E27FC236}">
                <a16:creationId xmlns:a16="http://schemas.microsoft.com/office/drawing/2014/main" id="{EA35ABE8-F8BA-4093-ABD4-B4C41E03801B}"/>
              </a:ext>
              <a:ext uri="{C183D7F6-B498-43B3-948B-1728B52AA6E4}">
                <adec:decorative xmlns:adec="http://schemas.microsoft.com/office/drawing/2017/decorative" val="1"/>
              </a:ext>
            </a:extLst>
          </p:cNvPr>
          <p:cNvCxnSpPr>
            <a:stCxn id="21" idx="3"/>
            <a:endCxn id="20" idx="1"/>
          </p:cNvCxnSpPr>
          <p:nvPr/>
        </p:nvCxnSpPr>
        <p:spPr>
          <a:xfrm>
            <a:off x="3410512" y="2788412"/>
            <a:ext cx="253948"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17" name="Freeform: Shape 16">
            <a:extLst>
              <a:ext uri="{FF2B5EF4-FFF2-40B4-BE49-F238E27FC236}">
                <a16:creationId xmlns:a16="http://schemas.microsoft.com/office/drawing/2014/main" id="{E1B10680-0174-4056-9C6C-DF0EF4A633F1}"/>
              </a:ext>
            </a:extLst>
          </p:cNvPr>
          <p:cNvSpPr/>
          <p:nvPr/>
        </p:nvSpPr>
        <p:spPr>
          <a:xfrm>
            <a:off x="6578348" y="3703829"/>
            <a:ext cx="320040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 rIns="182880" bIns="228600" rtlCol="0" anchor="ctr" anchorCtr="0">
            <a:noAutofit/>
          </a:bodyPr>
          <a:lstStyle/>
          <a:p>
            <a:pPr lvl="0">
              <a:defRPr/>
            </a:pPr>
            <a:r>
              <a:rPr lang="en-US" dirty="0">
                <a:solidFill>
                  <a:srgbClr val="000000"/>
                </a:solidFill>
                <a:cs typeface="Calibri" panose="020F0502020204030204" pitchFamily="34" charset="0"/>
              </a:rPr>
              <a:t>There are a </a:t>
            </a:r>
            <a:r>
              <a:rPr lang="en-US" b="1" dirty="0">
                <a:solidFill>
                  <a:srgbClr val="000000"/>
                </a:solidFill>
                <a:cs typeface="Calibri" panose="020F0502020204030204" pitchFamily="34" charset="0"/>
              </a:rPr>
              <a:t>lot</a:t>
            </a:r>
            <a:r>
              <a:rPr lang="en-US" dirty="0">
                <a:solidFill>
                  <a:srgbClr val="000000"/>
                </a:solidFill>
                <a:cs typeface="Calibri" panose="020F0502020204030204" pitchFamily="34" charset="0"/>
              </a:rPr>
              <a:t> of classes to use in C++ though…</a:t>
            </a:r>
          </a:p>
        </p:txBody>
      </p:sp>
    </p:spTree>
    <p:custDataLst>
      <p:tags r:id="rId1"/>
    </p:custDataLst>
    <p:extLst>
      <p:ext uri="{BB962C8B-B14F-4D97-AF65-F5344CB8AC3E}">
        <p14:creationId xmlns:p14="http://schemas.microsoft.com/office/powerpoint/2010/main" val="31801193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Using the </a:t>
            </a:r>
            <a:r>
              <a:rPr lang="en-US" dirty="0">
                <a:solidFill>
                  <a:schemeClr val="accent4">
                    <a:lumMod val="60000"/>
                    <a:lumOff val="40000"/>
                  </a:schemeClr>
                </a:solidFill>
                <a:latin typeface="Consolas" panose="020B0609020204030204" pitchFamily="49" charset="0"/>
              </a:rPr>
              <a:t>using</a:t>
            </a:r>
            <a:r>
              <a:rPr lang="en-US" dirty="0">
                <a:solidFill>
                  <a:schemeClr val="bg1"/>
                </a:solidFill>
              </a:rPr>
              <a:t> Keyword</a:t>
            </a:r>
            <a:endParaRPr lang="en-US" dirty="0">
              <a:solidFill>
                <a:schemeClr val="bg1"/>
              </a:solidFill>
              <a:latin typeface="Consolas" panose="020B0609020204030204" pitchFamily="49" charset="0"/>
            </a:endParaRPr>
          </a:p>
        </p:txBody>
      </p:sp>
      <p:sp>
        <p:nvSpPr>
          <p:cNvPr id="40" name="Rectangle 39">
            <a:extLst>
              <a:ext uri="{FF2B5EF4-FFF2-40B4-BE49-F238E27FC236}">
                <a16:creationId xmlns:a16="http://schemas.microsoft.com/office/drawing/2014/main" id="{CD137E5E-C390-4A04-B7D5-31EEC2974B91}"/>
              </a:ext>
            </a:extLst>
          </p:cNvPr>
          <p:cNvSpPr/>
          <p:nvPr/>
        </p:nvSpPr>
        <p:spPr>
          <a:xfrm>
            <a:off x="709781" y="1793240"/>
            <a:ext cx="10881360" cy="41148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&lt;iostream&gt;</a:t>
            </a:r>
            <a:endParaRPr lang="en-US" sz="2000" dirty="0">
              <a:solidFill>
                <a:srgbClr val="000000"/>
              </a:solidFill>
              <a:latin typeface="Consolas" panose="020B0609020204030204" pitchFamily="49" charset="0"/>
            </a:endParaRPr>
          </a:p>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&lt;string&gt;</a:t>
            </a:r>
            <a:endParaRPr lang="en-US" sz="2000" dirty="0">
              <a:solidFill>
                <a:srgbClr val="000000"/>
              </a:solidFill>
              <a:latin typeface="Consolas" panose="020B0609020204030204" pitchFamily="49" charset="0"/>
            </a:endParaRPr>
          </a:p>
          <a:p>
            <a:pPr defTabSz="457200"/>
            <a:r>
              <a:rPr lang="en-US" sz="2000" dirty="0">
                <a:solidFill>
                  <a:srgbClr val="0000FF"/>
                </a:solidFill>
                <a:latin typeface="Consolas" panose="020B0609020204030204" pitchFamily="49" charset="0"/>
              </a:rPr>
              <a:t>using</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namespace</a:t>
            </a:r>
            <a:r>
              <a:rPr lang="en-US" sz="2000" dirty="0">
                <a:solidFill>
                  <a:srgbClr val="000000"/>
                </a:solidFill>
                <a:latin typeface="Consolas" panose="020B0609020204030204" pitchFamily="49" charset="0"/>
              </a:rPr>
              <a:t> std;</a:t>
            </a:r>
          </a:p>
          <a:p>
            <a:pPr defTabSz="457200"/>
            <a:endParaRPr lang="en-US" sz="2000" dirty="0">
              <a:solidFill>
                <a:srgbClr val="0000FF"/>
              </a:solidFill>
              <a:latin typeface="Consolas" panose="020B0609020204030204" pitchFamily="49" charset="0"/>
            </a:endParaRPr>
          </a:p>
          <a:p>
            <a:pPr defTabSz="457200"/>
            <a:r>
              <a:rPr lang="en-US" sz="2000" dirty="0">
                <a:solidFill>
                  <a:srgbClr val="0000FF"/>
                </a:solidFill>
                <a:latin typeface="Consolas" panose="020B0609020204030204" pitchFamily="49" charset="0"/>
              </a:rPr>
              <a:t>int</a:t>
            </a:r>
            <a:r>
              <a:rPr lang="en-US" sz="2000" dirty="0">
                <a:solidFill>
                  <a:srgbClr val="000000"/>
                </a:solidFill>
                <a:latin typeface="Consolas" panose="020B0609020204030204" pitchFamily="49" charset="0"/>
              </a:rPr>
              <a:t> main()</a:t>
            </a:r>
          </a:p>
          <a:p>
            <a:pPr defTabSz="457200"/>
            <a:r>
              <a:rPr lang="en-US" sz="2000" dirty="0">
                <a:solidFill>
                  <a:srgbClr val="000000"/>
                </a:solidFill>
                <a:latin typeface="Consolas" panose="020B0609020204030204" pitchFamily="49" charset="0"/>
              </a:rPr>
              <a:t>{</a:t>
            </a:r>
          </a:p>
          <a:p>
            <a:pPr defTabSz="457200"/>
            <a:r>
              <a:rPr lang="en-US" sz="2000" dirty="0">
                <a:solidFill>
                  <a:srgbClr val="0000FF"/>
                </a:solidFill>
                <a:latin typeface="Consolas" panose="020B0609020204030204" pitchFamily="49" charset="0"/>
              </a:rPr>
              <a:t>	int</a:t>
            </a:r>
            <a:r>
              <a:rPr lang="en-US" sz="2000" dirty="0">
                <a:solidFill>
                  <a:srgbClr val="000000"/>
                </a:solidFill>
                <a:latin typeface="Consolas" panose="020B0609020204030204" pitchFamily="49" charset="0"/>
              </a:rPr>
              <a:t> x;</a:t>
            </a:r>
          </a:p>
          <a:p>
            <a:pPr defTabSz="457200"/>
            <a:r>
              <a:rPr lang="en-US" sz="2000" dirty="0">
                <a:solidFill>
                  <a:srgbClr val="000000"/>
                </a:solidFill>
                <a:latin typeface="Consolas" panose="020B0609020204030204" pitchFamily="49" charset="0"/>
              </a:rPr>
              <a:t>	</a:t>
            </a:r>
            <a:r>
              <a:rPr lang="en-US" sz="2000" dirty="0">
                <a:solidFill>
                  <a:schemeClr val="accent3"/>
                </a:solidFill>
                <a:latin typeface="Consolas" panose="020B0609020204030204" pitchFamily="49" charset="0"/>
              </a:rPr>
              <a:t>string</a:t>
            </a:r>
            <a:r>
              <a:rPr lang="en-US" sz="2000" dirty="0">
                <a:solidFill>
                  <a:srgbClr val="000000"/>
                </a:solidFill>
                <a:latin typeface="Consolas" panose="020B0609020204030204" pitchFamily="49" charset="0"/>
              </a:rPr>
              <a:t> &lt;&lt; </a:t>
            </a:r>
            <a:r>
              <a:rPr lang="en-US" sz="2000" dirty="0">
                <a:solidFill>
                  <a:srgbClr val="A31515"/>
                </a:solidFill>
                <a:latin typeface="Consolas" panose="020B0609020204030204" pitchFamily="49" charset="0"/>
              </a:rPr>
              <a:t>"Hello, world!"</a:t>
            </a:r>
            <a:r>
              <a:rPr lang="en-US" sz="2000" dirty="0">
                <a:solidFill>
                  <a:srgbClr val="000000"/>
                </a:solidFill>
                <a:latin typeface="Consolas" panose="020B0609020204030204" pitchFamily="49" charset="0"/>
              </a:rPr>
              <a:t>;</a:t>
            </a:r>
          </a:p>
          <a:p>
            <a:pPr defTabSz="457200"/>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cout</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"Enter a value for x: "</a:t>
            </a:r>
            <a:r>
              <a:rPr lang="en-US" sz="2000" dirty="0">
                <a:solidFill>
                  <a:srgbClr val="000000"/>
                </a:solidFill>
                <a:latin typeface="Consolas" panose="020B0609020204030204" pitchFamily="49" charset="0"/>
              </a:rPr>
              <a:t>;</a:t>
            </a:r>
          </a:p>
          <a:p>
            <a:pPr defTabSz="457200"/>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cin</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&gt;&gt;</a:t>
            </a:r>
            <a:r>
              <a:rPr lang="en-US" sz="2000" dirty="0">
                <a:solidFill>
                  <a:srgbClr val="000000"/>
                </a:solidFill>
                <a:latin typeface="Consolas" panose="020B0609020204030204" pitchFamily="49" charset="0"/>
              </a:rPr>
              <a:t> x;</a:t>
            </a:r>
          </a:p>
          <a:p>
            <a:pPr defTabSz="457200"/>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cout</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a:t>
            </a:r>
            <a:r>
              <a:rPr lang="en-US" sz="2000" dirty="0">
                <a:solidFill>
                  <a:srgbClr val="A31515"/>
                </a:solidFill>
                <a:latin typeface="Consolas" panose="020B0609020204030204" pitchFamily="49" charset="0"/>
              </a:rPr>
              <a:t>"You entered: "</a:t>
            </a:r>
            <a:r>
              <a:rPr lang="en-US" sz="2000" dirty="0">
                <a:solidFill>
                  <a:srgbClr val="000000"/>
                </a:solidFill>
                <a:latin typeface="Consolas" panose="020B0609020204030204" pitchFamily="49" charset="0"/>
              </a:rPr>
              <a:t>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x </a:t>
            </a:r>
            <a:r>
              <a:rPr lang="en-US" sz="2000" dirty="0">
                <a:solidFill>
                  <a:schemeClr val="accent3">
                    <a:lumMod val="75000"/>
                  </a:schemeClr>
                </a:solidFill>
                <a:latin typeface="Consolas" panose="020B0609020204030204" pitchFamily="49" charset="0"/>
              </a:rPr>
              <a:t>&lt;&lt;</a:t>
            </a:r>
            <a:r>
              <a:rPr lang="en-US" sz="2000" dirty="0">
                <a:solidFill>
                  <a:srgbClr val="000000"/>
                </a:solidFill>
                <a:latin typeface="Consolas" panose="020B0609020204030204" pitchFamily="49" charset="0"/>
              </a:rPr>
              <a:t> std::</a:t>
            </a:r>
            <a:r>
              <a:rPr lang="en-US" sz="2000" dirty="0" err="1">
                <a:solidFill>
                  <a:srgbClr val="000000"/>
                </a:solidFill>
                <a:latin typeface="Consolas" panose="020B0609020204030204" pitchFamily="49" charset="0"/>
              </a:rPr>
              <a:t>endl</a:t>
            </a:r>
            <a:r>
              <a:rPr lang="en-US" sz="2000" dirty="0">
                <a:solidFill>
                  <a:srgbClr val="000000"/>
                </a:solidFill>
                <a:latin typeface="Consolas" panose="020B0609020204030204" pitchFamily="49" charset="0"/>
              </a:rPr>
              <a:t>;</a:t>
            </a:r>
          </a:p>
          <a:p>
            <a:pPr defTabSz="457200"/>
            <a:r>
              <a:rPr lang="en-US" sz="2000" dirty="0">
                <a:solidFill>
                  <a:srgbClr val="0000FF"/>
                </a:solidFill>
                <a:latin typeface="Consolas" panose="020B0609020204030204" pitchFamily="49" charset="0"/>
              </a:rPr>
              <a:t>	return</a:t>
            </a:r>
            <a:r>
              <a:rPr lang="en-US" sz="2000" dirty="0">
                <a:solidFill>
                  <a:srgbClr val="000000"/>
                </a:solidFill>
                <a:latin typeface="Consolas" panose="020B0609020204030204" pitchFamily="49" charset="0"/>
              </a:rPr>
              <a:t> 0;</a:t>
            </a:r>
          </a:p>
          <a:p>
            <a:pPr defTabSz="457200"/>
            <a:r>
              <a:rPr lang="en-US" sz="2000"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793240"/>
            <a:ext cx="100182" cy="41148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7" name="Freeform: Shape 36">
            <a:extLst>
              <a:ext uri="{FF2B5EF4-FFF2-40B4-BE49-F238E27FC236}">
                <a16:creationId xmlns:a16="http://schemas.microsoft.com/office/drawing/2014/main" id="{6A627ABA-EAB3-406E-90BA-92F1538DCC47}"/>
              </a:ext>
            </a:extLst>
          </p:cNvPr>
          <p:cNvSpPr/>
          <p:nvPr/>
        </p:nvSpPr>
        <p:spPr>
          <a:xfrm>
            <a:off x="3738121" y="2273960"/>
            <a:ext cx="4023360" cy="731520"/>
          </a:xfrm>
          <a:custGeom>
            <a:avLst/>
            <a:gdLst>
              <a:gd name="connsiteX0" fmla="*/ 174930 w 4332056"/>
              <a:gd name="connsiteY0" fmla="*/ 0 h 1200331"/>
              <a:gd name="connsiteX1" fmla="*/ 4332056 w 4332056"/>
              <a:gd name="connsiteY1" fmla="*/ 0 h 1200331"/>
              <a:gd name="connsiteX2" fmla="*/ 4332056 w 4332056"/>
              <a:gd name="connsiteY2" fmla="*/ 1200331 h 1200331"/>
              <a:gd name="connsiteX3" fmla="*/ 174930 w 4332056"/>
              <a:gd name="connsiteY3" fmla="*/ 1200331 h 1200331"/>
              <a:gd name="connsiteX4" fmla="*/ 174930 w 4332056"/>
              <a:gd name="connsiteY4" fmla="*/ 780612 h 1200331"/>
              <a:gd name="connsiteX5" fmla="*/ 0 w 4332056"/>
              <a:gd name="connsiteY5" fmla="*/ 600166 h 1200331"/>
              <a:gd name="connsiteX6" fmla="*/ 174930 w 4332056"/>
              <a:gd name="connsiteY6" fmla="*/ 419719 h 120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2056" h="1200331">
                <a:moveTo>
                  <a:pt x="174930" y="0"/>
                </a:moveTo>
                <a:lnTo>
                  <a:pt x="4332056" y="0"/>
                </a:lnTo>
                <a:lnTo>
                  <a:pt x="4332056" y="1200331"/>
                </a:lnTo>
                <a:lnTo>
                  <a:pt x="174930" y="1200331"/>
                </a:lnTo>
                <a:lnTo>
                  <a:pt x="174930" y="780612"/>
                </a:lnTo>
                <a:lnTo>
                  <a:pt x="0" y="600166"/>
                </a:lnTo>
                <a:lnTo>
                  <a:pt x="174930" y="419719"/>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365760" tIns="182880" rIns="91440" bIns="182880" rtlCol="0" anchor="ctr" anchorCtr="0">
            <a:noAutofit/>
          </a:bodyPr>
          <a:lstStyle/>
          <a:p>
            <a:pPr lvl="0">
              <a:defRPr/>
            </a:pPr>
            <a:r>
              <a:rPr lang="en-US" dirty="0">
                <a:solidFill>
                  <a:srgbClr val="000000"/>
                </a:solidFill>
                <a:cs typeface="Calibri" panose="020F0502020204030204" pitchFamily="34" charset="0"/>
              </a:rPr>
              <a:t>Brings in </a:t>
            </a:r>
            <a:r>
              <a:rPr lang="en-US" b="1" dirty="0">
                <a:solidFill>
                  <a:srgbClr val="000000"/>
                </a:solidFill>
                <a:cs typeface="Calibri" panose="020F0502020204030204" pitchFamily="34" charset="0"/>
              </a:rPr>
              <a:t>all</a:t>
            </a:r>
            <a:r>
              <a:rPr lang="en-US" dirty="0">
                <a:solidFill>
                  <a:srgbClr val="000000"/>
                </a:solidFill>
                <a:cs typeface="Calibri" panose="020F0502020204030204" pitchFamily="34" charset="0"/>
              </a:rPr>
              <a:t> of the standard library.</a:t>
            </a:r>
          </a:p>
          <a:p>
            <a:pPr lvl="0">
              <a:defRPr/>
            </a:pPr>
            <a:r>
              <a:rPr lang="en-US" dirty="0">
                <a:solidFill>
                  <a:srgbClr val="000000"/>
                </a:solidFill>
                <a:cs typeface="Calibri" panose="020F0502020204030204" pitchFamily="34" charset="0"/>
              </a:rPr>
              <a:t>No more </a:t>
            </a:r>
            <a:r>
              <a:rPr lang="en-US" b="1" dirty="0">
                <a:solidFill>
                  <a:schemeClr val="accent2"/>
                </a:solidFill>
                <a:latin typeface="Consolas" panose="020B0609020204030204" pitchFamily="49" charset="0"/>
                <a:cs typeface="Calibri" panose="020F0502020204030204" pitchFamily="34" charset="0"/>
              </a:rPr>
              <a:t>using std::whatever</a:t>
            </a:r>
          </a:p>
        </p:txBody>
      </p:sp>
      <p:sp>
        <p:nvSpPr>
          <p:cNvPr id="11" name="Freeform: Shape 10">
            <a:extLst>
              <a:ext uri="{FF2B5EF4-FFF2-40B4-BE49-F238E27FC236}">
                <a16:creationId xmlns:a16="http://schemas.microsoft.com/office/drawing/2014/main" id="{4DB35824-2E9B-4860-BF31-C3AD0E6712E5}"/>
              </a:ext>
            </a:extLst>
          </p:cNvPr>
          <p:cNvSpPr/>
          <p:nvPr/>
        </p:nvSpPr>
        <p:spPr>
          <a:xfrm>
            <a:off x="5841241" y="3167726"/>
            <a:ext cx="3840480"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 rIns="182880" bIns="228600" rtlCol="0" anchor="ctr" anchorCtr="0">
            <a:noAutofit/>
          </a:bodyPr>
          <a:lstStyle/>
          <a:p>
            <a:pPr lvl="0">
              <a:defRPr/>
            </a:pPr>
            <a:r>
              <a:rPr lang="en-US" dirty="0">
                <a:solidFill>
                  <a:srgbClr val="000000"/>
                </a:solidFill>
                <a:cs typeface="Calibri" panose="020F0502020204030204" pitchFamily="34" charset="0"/>
              </a:rPr>
              <a:t>In this class, doing this is perfectly fine (and recommended).</a:t>
            </a:r>
          </a:p>
        </p:txBody>
      </p:sp>
      <p:sp>
        <p:nvSpPr>
          <p:cNvPr id="12" name="Freeform: Shape 11">
            <a:extLst>
              <a:ext uri="{FF2B5EF4-FFF2-40B4-BE49-F238E27FC236}">
                <a16:creationId xmlns:a16="http://schemas.microsoft.com/office/drawing/2014/main" id="{0C3A448B-CD82-4BF5-BB05-692977D3D6FC}"/>
              </a:ext>
            </a:extLst>
          </p:cNvPr>
          <p:cNvSpPr/>
          <p:nvPr/>
        </p:nvSpPr>
        <p:spPr>
          <a:xfrm>
            <a:off x="7987033" y="4244372"/>
            <a:ext cx="3840480"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 rIns="182880" bIns="228600" rtlCol="0" anchor="ctr" anchorCtr="0">
            <a:noAutofit/>
          </a:bodyPr>
          <a:lstStyle/>
          <a:p>
            <a:pPr lvl="0">
              <a:defRPr/>
            </a:pPr>
            <a:r>
              <a:rPr lang="en-US" dirty="0">
                <a:solidFill>
                  <a:srgbClr val="000000"/>
                </a:solidFill>
                <a:cs typeface="Calibri" panose="020F0502020204030204" pitchFamily="34" charset="0"/>
              </a:rPr>
              <a:t>In the long term, it </a:t>
            </a:r>
            <a:r>
              <a:rPr lang="en-US" b="1" dirty="0">
                <a:solidFill>
                  <a:srgbClr val="000000"/>
                </a:solidFill>
                <a:cs typeface="Calibri" panose="020F0502020204030204" pitchFamily="34" charset="0"/>
              </a:rPr>
              <a:t>could</a:t>
            </a:r>
            <a:r>
              <a:rPr lang="en-US" dirty="0">
                <a:solidFill>
                  <a:srgbClr val="000000"/>
                </a:solidFill>
                <a:cs typeface="Calibri" panose="020F0502020204030204" pitchFamily="34" charset="0"/>
              </a:rPr>
              <a:t> cause some problems in a large project.</a:t>
            </a:r>
          </a:p>
        </p:txBody>
      </p:sp>
    </p:spTree>
    <p:custDataLst>
      <p:tags r:id="rId1"/>
    </p:custDataLst>
    <p:extLst>
      <p:ext uri="{BB962C8B-B14F-4D97-AF65-F5344CB8AC3E}">
        <p14:creationId xmlns:p14="http://schemas.microsoft.com/office/powerpoint/2010/main" val="38092841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fad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Collisions</a:t>
            </a:r>
            <a:endParaRPr lang="en-US" dirty="0">
              <a:solidFill>
                <a:schemeClr val="bg1"/>
              </a:solidFill>
              <a:latin typeface="Consolas" panose="020B0609020204030204" pitchFamily="49" charset="0"/>
            </a:endParaRPr>
          </a:p>
        </p:txBody>
      </p:sp>
      <p:sp>
        <p:nvSpPr>
          <p:cNvPr id="40" name="Rectangle 39">
            <a:extLst>
              <a:ext uri="{FF2B5EF4-FFF2-40B4-BE49-F238E27FC236}">
                <a16:creationId xmlns:a16="http://schemas.microsoft.com/office/drawing/2014/main" id="{CD137E5E-C390-4A04-B7D5-31EEC2974B91}"/>
              </a:ext>
            </a:extLst>
          </p:cNvPr>
          <p:cNvSpPr/>
          <p:nvPr/>
        </p:nvSpPr>
        <p:spPr>
          <a:xfrm>
            <a:off x="709781" y="1305560"/>
            <a:ext cx="10881360" cy="1596136"/>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namespace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MyCustomNamespace</a:t>
            </a:r>
            <a:endParaRPr lang="en-US" dirty="0">
              <a:solidFill>
                <a:srgbClr val="000000"/>
              </a:solidFill>
              <a:latin typeface="Consolas" panose="020B0609020204030204" pitchFamily="49" charset="0"/>
            </a:endParaRPr>
          </a:p>
          <a:p>
            <a:pPr defTabSz="457200"/>
            <a:r>
              <a:rPr lang="en-US" dirty="0">
                <a:solidFill>
                  <a:srgbClr val="000000"/>
                </a:solidFill>
                <a:latin typeface="Consolas" panose="020B0609020204030204" pitchFamily="49" charset="0"/>
              </a:rPr>
              <a:t>{</a:t>
            </a:r>
          </a:p>
          <a:p>
            <a:pPr defTabSz="457200"/>
            <a:r>
              <a:rPr lang="en-US" dirty="0">
                <a:solidFill>
                  <a:srgbClr val="0000FF"/>
                </a:solidFill>
                <a:latin typeface="Consolas" panose="020B0609020204030204" pitchFamily="49" charset="0"/>
              </a:rPr>
              <a:t>	class</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string</a:t>
            </a:r>
          </a:p>
          <a:p>
            <a:pPr defTabSz="457200"/>
            <a:r>
              <a:rPr lang="en-US" dirty="0">
                <a:solidFill>
                  <a:srgbClr val="000000"/>
                </a:solidFill>
                <a:latin typeface="Consolas" panose="020B0609020204030204" pitchFamily="49" charset="0"/>
              </a:rPr>
              <a:t>	{};</a:t>
            </a:r>
          </a:p>
          <a:p>
            <a:pPr defTabSz="457200"/>
            <a:r>
              <a:rPr lang="en-US"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305560"/>
            <a:ext cx="100182" cy="159613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9" name="Rectangle 8">
            <a:extLst>
              <a:ext uri="{FF2B5EF4-FFF2-40B4-BE49-F238E27FC236}">
                <a16:creationId xmlns:a16="http://schemas.microsoft.com/office/drawing/2014/main" id="{5A613739-21E9-4D1E-B4B2-A05005A14959}"/>
              </a:ext>
            </a:extLst>
          </p:cNvPr>
          <p:cNvSpPr/>
          <p:nvPr/>
        </p:nvSpPr>
        <p:spPr>
          <a:xfrm>
            <a:off x="709781" y="2994697"/>
            <a:ext cx="10881360" cy="3464874"/>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 </a:t>
            </a:r>
            <a:r>
              <a:rPr lang="en-US" dirty="0">
                <a:solidFill>
                  <a:srgbClr val="A31515"/>
                </a:solidFill>
                <a:latin typeface="Consolas" panose="020B0609020204030204" pitchFamily="49" charset="0"/>
              </a:rPr>
              <a:t>&lt;string&gt;</a:t>
            </a:r>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using</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namespace</a:t>
            </a:r>
            <a:r>
              <a:rPr lang="en-US" dirty="0">
                <a:solidFill>
                  <a:srgbClr val="000000"/>
                </a:solidFill>
                <a:latin typeface="Consolas" panose="020B0609020204030204" pitchFamily="49" charset="0"/>
              </a:rPr>
              <a:t> std;</a:t>
            </a:r>
          </a:p>
          <a:p>
            <a:pPr defTabSz="457200"/>
            <a:r>
              <a:rPr lang="en-US" dirty="0">
                <a:solidFill>
                  <a:srgbClr val="0000FF"/>
                </a:solidFill>
                <a:latin typeface="Consolas" panose="020B0609020204030204" pitchFamily="49" charset="0"/>
              </a:rPr>
              <a:t>using</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namespace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MyCustomNamespace</a:t>
            </a:r>
            <a:r>
              <a:rPr lang="en-US" dirty="0">
                <a:solidFill>
                  <a:srgbClr val="000000"/>
                </a:solidFill>
                <a:latin typeface="Consolas" panose="020B0609020204030204" pitchFamily="49" charset="0"/>
              </a:rPr>
              <a:t>;</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MyCustomNamespace</a:t>
            </a:r>
            <a:r>
              <a:rPr lang="en-US" dirty="0">
                <a:solidFill>
                  <a:srgbClr val="000000"/>
                </a:solidFill>
                <a:latin typeface="Consolas" panose="020B0609020204030204" pitchFamily="49" charset="0"/>
              </a:rPr>
              <a:t>::</a:t>
            </a:r>
            <a:r>
              <a:rPr lang="en-US" dirty="0">
                <a:solidFill>
                  <a:schemeClr val="accent3">
                    <a:lumMod val="75000"/>
                  </a:schemeClr>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myString</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OK, this is "our" string</a:t>
            </a:r>
            <a:endParaRPr lang="en-US" dirty="0">
              <a:solidFill>
                <a:srgbClr val="000000"/>
              </a:solidFill>
              <a:latin typeface="Consolas" panose="020B0609020204030204" pitchFamily="49" charset="0"/>
            </a:endParaRPr>
          </a:p>
          <a:p>
            <a:pPr defTabSz="457200"/>
            <a:r>
              <a:rPr lang="en-US" dirty="0">
                <a:solidFill>
                  <a:srgbClr val="000000"/>
                </a:solidFill>
                <a:latin typeface="Consolas" panose="020B0609020204030204" pitchFamily="49" charset="0"/>
              </a:rPr>
              <a:t>	std::</a:t>
            </a:r>
            <a:r>
              <a:rPr lang="en-US" dirty="0">
                <a:solidFill>
                  <a:schemeClr val="accent3">
                    <a:lumMod val="75000"/>
                  </a:schemeClr>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myOtherString</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OK, this is "C++’s" string</a:t>
            </a:r>
            <a:endParaRPr lang="en-US" dirty="0">
              <a:solidFill>
                <a:srgbClr val="000000"/>
              </a:solidFill>
              <a:latin typeface="Consolas" panose="020B0609020204030204" pitchFamily="49" charset="0"/>
            </a:endParaRPr>
          </a:p>
          <a:p>
            <a:pPr defTabSz="457200"/>
            <a:endParaRPr lang="en-US" dirty="0">
              <a:solidFill>
                <a:srgbClr val="000000"/>
              </a:solidFill>
              <a:latin typeface="Consolas" panose="020B0609020204030204" pitchFamily="49" charset="0"/>
            </a:endParaRPr>
          </a:p>
          <a:p>
            <a:pPr marL="0" lvl="1" defTabSz="457200"/>
            <a:r>
              <a:rPr lang="en-US" dirty="0">
                <a:solidFill>
                  <a:srgbClr val="000000"/>
                </a:solidFill>
                <a:latin typeface="Consolas" panose="020B0609020204030204" pitchFamily="49" charset="0"/>
              </a:rPr>
              <a:t>	string </a:t>
            </a:r>
            <a:r>
              <a:rPr lang="en-US" dirty="0" err="1">
                <a:solidFill>
                  <a:srgbClr val="000000"/>
                </a:solidFill>
                <a:latin typeface="Consolas" panose="020B0609020204030204" pitchFamily="49" charset="0"/>
              </a:rPr>
              <a:t>whichStringIsIt</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Compiler error, ambiguous</a:t>
            </a:r>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endParaRPr lang="en-US" dirty="0"/>
          </a:p>
        </p:txBody>
      </p:sp>
      <p:sp>
        <p:nvSpPr>
          <p:cNvPr id="10" name="Rectangle 9">
            <a:extLst>
              <a:ext uri="{FF2B5EF4-FFF2-40B4-BE49-F238E27FC236}">
                <a16:creationId xmlns:a16="http://schemas.microsoft.com/office/drawing/2014/main" id="{E1F67133-1D39-47B9-AE63-51AE52A2EC06}"/>
              </a:ext>
              <a:ext uri="{C183D7F6-B498-43B3-948B-1728B52AA6E4}">
                <adec:decorative xmlns:adec="http://schemas.microsoft.com/office/drawing/2017/decorative" val="1"/>
              </a:ext>
            </a:extLst>
          </p:cNvPr>
          <p:cNvSpPr/>
          <p:nvPr/>
        </p:nvSpPr>
        <p:spPr>
          <a:xfrm>
            <a:off x="609600" y="2994697"/>
            <a:ext cx="100182" cy="3464874"/>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1" name="Rectangle 10">
            <a:extLst>
              <a:ext uri="{FF2B5EF4-FFF2-40B4-BE49-F238E27FC236}">
                <a16:creationId xmlns:a16="http://schemas.microsoft.com/office/drawing/2014/main" id="{90642D0F-186C-4A31-89D7-AFC31C0EE29D}"/>
              </a:ext>
            </a:extLst>
          </p:cNvPr>
          <p:cNvSpPr/>
          <p:nvPr/>
        </p:nvSpPr>
        <p:spPr>
          <a:xfrm>
            <a:off x="5343441" y="3298444"/>
            <a:ext cx="3108960" cy="743204"/>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rgbClr val="000000"/>
                </a:solidFill>
                <a:latin typeface="+mj-lt"/>
              </a:rPr>
              <a:t>Because this code is </a:t>
            </a:r>
            <a:r>
              <a:rPr lang="en-US" b="1" dirty="0">
                <a:solidFill>
                  <a:schemeClr val="accent2"/>
                </a:solidFill>
                <a:latin typeface="Consolas" panose="020B0609020204030204" pitchFamily="49" charset="0"/>
              </a:rPr>
              <a:t>using</a:t>
            </a:r>
            <a:r>
              <a:rPr lang="en-US" dirty="0">
                <a:solidFill>
                  <a:srgbClr val="000000"/>
                </a:solidFill>
                <a:latin typeface="+mj-lt"/>
              </a:rPr>
              <a:t> both namespaces…</a:t>
            </a:r>
          </a:p>
        </p:txBody>
      </p:sp>
      <p:sp>
        <p:nvSpPr>
          <p:cNvPr id="12" name="Rectangle 11">
            <a:extLst>
              <a:ext uri="{FF2B5EF4-FFF2-40B4-BE49-F238E27FC236}">
                <a16:creationId xmlns:a16="http://schemas.microsoft.com/office/drawing/2014/main" id="{E4A506AA-7630-4449-B51F-8B74CFAF7A3B}"/>
              </a:ext>
              <a:ext uri="{C183D7F6-B498-43B3-948B-1728B52AA6E4}">
                <adec:decorative xmlns:adec="http://schemas.microsoft.com/office/drawing/2017/decorative" val="1"/>
              </a:ext>
            </a:extLst>
          </p:cNvPr>
          <p:cNvSpPr>
            <a:spLocks/>
          </p:cNvSpPr>
          <p:nvPr/>
        </p:nvSpPr>
        <p:spPr>
          <a:xfrm>
            <a:off x="801329" y="3353308"/>
            <a:ext cx="4389120" cy="633476"/>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9238CC65-AB62-452B-ACF1-91C349F6709F}"/>
              </a:ext>
            </a:extLst>
          </p:cNvPr>
          <p:cNvSpPr/>
          <p:nvPr/>
        </p:nvSpPr>
        <p:spPr>
          <a:xfrm>
            <a:off x="2947650" y="5931234"/>
            <a:ext cx="3316224" cy="4572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rgbClr val="000000"/>
                </a:solidFill>
                <a:latin typeface="+mj-lt"/>
              </a:rPr>
              <a:t>This data type is ambiguous.</a:t>
            </a:r>
          </a:p>
        </p:txBody>
      </p:sp>
      <p:sp>
        <p:nvSpPr>
          <p:cNvPr id="24" name="Rectangle 23">
            <a:extLst>
              <a:ext uri="{FF2B5EF4-FFF2-40B4-BE49-F238E27FC236}">
                <a16:creationId xmlns:a16="http://schemas.microsoft.com/office/drawing/2014/main" id="{364ED547-C07B-4880-B75B-598162D314C1}"/>
              </a:ext>
              <a:ext uri="{C183D7F6-B498-43B3-948B-1728B52AA6E4}">
                <adec:decorative xmlns:adec="http://schemas.microsoft.com/office/drawing/2017/decorative" val="1"/>
              </a:ext>
            </a:extLst>
          </p:cNvPr>
          <p:cNvSpPr>
            <a:spLocks/>
          </p:cNvSpPr>
          <p:nvPr/>
        </p:nvSpPr>
        <p:spPr>
          <a:xfrm>
            <a:off x="1283039" y="5552440"/>
            <a:ext cx="2993539" cy="316738"/>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Connector: Elbow 24">
            <a:extLst>
              <a:ext uri="{FF2B5EF4-FFF2-40B4-BE49-F238E27FC236}">
                <a16:creationId xmlns:a16="http://schemas.microsoft.com/office/drawing/2014/main" id="{4DA56D4A-64D3-4A62-AB2B-C0A4C0B45246}"/>
              </a:ext>
              <a:ext uri="{C183D7F6-B498-43B3-948B-1728B52AA6E4}">
                <adec:decorative xmlns:adec="http://schemas.microsoft.com/office/drawing/2017/decorative" val="1"/>
              </a:ext>
            </a:extLst>
          </p:cNvPr>
          <p:cNvCxnSpPr>
            <a:cxnSpLocks/>
            <a:stCxn id="24" idx="2"/>
            <a:endCxn id="23" idx="1"/>
          </p:cNvCxnSpPr>
          <p:nvPr/>
        </p:nvCxnSpPr>
        <p:spPr>
          <a:xfrm rot="16200000" flipH="1">
            <a:off x="2718401" y="5930585"/>
            <a:ext cx="290656" cy="167841"/>
          </a:xfrm>
          <a:prstGeom prst="bentConnector2">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FD40A973-6A51-4732-914A-F5FDD4FC8C8D}"/>
              </a:ext>
              <a:ext uri="{C183D7F6-B498-43B3-948B-1728B52AA6E4}">
                <adec:decorative xmlns:adec="http://schemas.microsoft.com/office/drawing/2017/decorative" val="1"/>
              </a:ext>
            </a:extLst>
          </p:cNvPr>
          <p:cNvCxnSpPr>
            <a:cxnSpLocks/>
            <a:stCxn id="12" idx="3"/>
            <a:endCxn id="11" idx="1"/>
          </p:cNvCxnSpPr>
          <p:nvPr/>
        </p:nvCxnSpPr>
        <p:spPr>
          <a:xfrm>
            <a:off x="5190449" y="3670046"/>
            <a:ext cx="15299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41" name="Freeform: Shape 40">
            <a:extLst>
              <a:ext uri="{FF2B5EF4-FFF2-40B4-BE49-F238E27FC236}">
                <a16:creationId xmlns:a16="http://schemas.microsoft.com/office/drawing/2014/main" id="{592DD92A-BB3F-4464-9EE9-55A9523908AD}"/>
              </a:ext>
            </a:extLst>
          </p:cNvPr>
          <p:cNvSpPr/>
          <p:nvPr/>
        </p:nvSpPr>
        <p:spPr>
          <a:xfrm>
            <a:off x="7641739" y="1655808"/>
            <a:ext cx="3840480" cy="1596136"/>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 rIns="182880" bIns="228600" rtlCol="0" anchor="ctr" anchorCtr="0">
            <a:noAutofit/>
          </a:bodyPr>
          <a:lstStyle/>
          <a:p>
            <a:pPr lvl="0">
              <a:defRPr/>
            </a:pPr>
            <a:r>
              <a:rPr lang="en-US" b="1" dirty="0">
                <a:solidFill>
                  <a:srgbClr val="000000"/>
                </a:solidFill>
                <a:cs typeface="Calibri" panose="020F0502020204030204" pitchFamily="34" charset="0"/>
              </a:rPr>
              <a:t>Possible solution</a:t>
            </a:r>
            <a:r>
              <a:rPr lang="en-US" dirty="0">
                <a:solidFill>
                  <a:srgbClr val="000000"/>
                </a:solidFill>
                <a:cs typeface="Calibri" panose="020F0502020204030204" pitchFamily="34" charset="0"/>
              </a:rPr>
              <a:t>: </a:t>
            </a:r>
          </a:p>
          <a:p>
            <a:pPr lvl="0">
              <a:defRPr/>
            </a:pPr>
            <a:r>
              <a:rPr lang="en-US" dirty="0">
                <a:solidFill>
                  <a:srgbClr val="000000"/>
                </a:solidFill>
                <a:cs typeface="Calibri" panose="020F0502020204030204" pitchFamily="34" charset="0"/>
              </a:rPr>
              <a:t>Don’t call your class string in the first place? </a:t>
            </a:r>
            <a:r>
              <a:rPr lang="en-US" b="1" dirty="0">
                <a:solidFill>
                  <a:schemeClr val="accent2"/>
                </a:solidFill>
                <a:latin typeface="Consolas" panose="020B0609020204030204" pitchFamily="49" charset="0"/>
                <a:cs typeface="Calibri" panose="020F0502020204030204" pitchFamily="34" charset="0"/>
              </a:rPr>
              <a:t>string</a:t>
            </a:r>
            <a:r>
              <a:rPr lang="en-US" dirty="0">
                <a:solidFill>
                  <a:srgbClr val="000000"/>
                </a:solidFill>
                <a:cs typeface="Calibri" panose="020F0502020204030204" pitchFamily="34" charset="0"/>
              </a:rPr>
              <a:t> is a commonly used name in many languages.</a:t>
            </a:r>
          </a:p>
        </p:txBody>
      </p:sp>
    </p:spTree>
    <p:custDataLst>
      <p:tags r:id="rId1"/>
    </p:custDataLst>
    <p:extLst>
      <p:ext uri="{BB962C8B-B14F-4D97-AF65-F5344CB8AC3E}">
        <p14:creationId xmlns:p14="http://schemas.microsoft.com/office/powerpoint/2010/main" val="32923100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9">
                                            <p:txEl>
                                              <p:pRg st="0" end="0"/>
                                            </p:txEl>
                                          </p:spTgt>
                                        </p:tgtEl>
                                        <p:attrNameLst>
                                          <p:attrName>style.visibility</p:attrName>
                                        </p:attrNameLst>
                                      </p:cBhvr>
                                      <p:to>
                                        <p:strVal val="visible"/>
                                      </p:to>
                                    </p:set>
                                    <p:animEffect transition="in" filter="fade">
                                      <p:cBhvr>
                                        <p:cTn id="13" dur="500"/>
                                        <p:tgtEl>
                                          <p:spTgt spid="9">
                                            <p:txEl>
                                              <p:pRg st="0" end="0"/>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9">
                                            <p:txEl>
                                              <p:pRg st="1" end="1"/>
                                            </p:txEl>
                                          </p:spTgt>
                                        </p:tgtEl>
                                        <p:attrNameLst>
                                          <p:attrName>style.visibility</p:attrName>
                                        </p:attrNameLst>
                                      </p:cBhvr>
                                      <p:to>
                                        <p:strVal val="visible"/>
                                      </p:to>
                                    </p:set>
                                    <p:animEffect transition="in" filter="fade">
                                      <p:cBhvr>
                                        <p:cTn id="16" dur="500"/>
                                        <p:tgtEl>
                                          <p:spTgt spid="9">
                                            <p:txEl>
                                              <p:pRg st="1" end="1"/>
                                            </p:txEl>
                                          </p:spTgt>
                                        </p:tgtEl>
                                      </p:cBhvr>
                                    </p:animEffect>
                                  </p:childTnLst>
                                </p:cTn>
                              </p:par>
                              <p:par>
                                <p:cTn id="17" presetID="10" presetClass="entr" presetSubtype="0" fill="hold" nodeType="withEffect">
                                  <p:stCondLst>
                                    <p:cond delay="0"/>
                                  </p:stCondLst>
                                  <p:childTnLst>
                                    <p:set>
                                      <p:cBhvr>
                                        <p:cTn id="18" dur="1" fill="hold">
                                          <p:stCondLst>
                                            <p:cond delay="0"/>
                                          </p:stCondLst>
                                        </p:cTn>
                                        <p:tgtEl>
                                          <p:spTgt spid="9">
                                            <p:txEl>
                                              <p:pRg st="2" end="2"/>
                                            </p:txEl>
                                          </p:spTgt>
                                        </p:tgtEl>
                                        <p:attrNameLst>
                                          <p:attrName>style.visibility</p:attrName>
                                        </p:attrNameLst>
                                      </p:cBhvr>
                                      <p:to>
                                        <p:strVal val="visible"/>
                                      </p:to>
                                    </p:set>
                                    <p:animEffect transition="in" filter="fade">
                                      <p:cBhvr>
                                        <p:cTn id="19" dur="500"/>
                                        <p:tgtEl>
                                          <p:spTgt spid="9">
                                            <p:txEl>
                                              <p:pRg st="2" end="2"/>
                                            </p:txEl>
                                          </p:spTgt>
                                        </p:tgtEl>
                                      </p:cBhvr>
                                    </p:animEffect>
                                  </p:childTnLst>
                                </p:cTn>
                              </p:par>
                              <p:par>
                                <p:cTn id="20" presetID="10" presetClass="entr" presetSubtype="0" fill="hold" nodeType="withEffect">
                                  <p:stCondLst>
                                    <p:cond delay="0"/>
                                  </p:stCondLst>
                                  <p:childTnLst>
                                    <p:set>
                                      <p:cBhvr>
                                        <p:cTn id="21" dur="1" fill="hold">
                                          <p:stCondLst>
                                            <p:cond delay="0"/>
                                          </p:stCondLst>
                                        </p:cTn>
                                        <p:tgtEl>
                                          <p:spTgt spid="9">
                                            <p:txEl>
                                              <p:pRg st="4" end="4"/>
                                            </p:txEl>
                                          </p:spTgt>
                                        </p:tgtEl>
                                        <p:attrNameLst>
                                          <p:attrName>style.visibility</p:attrName>
                                        </p:attrNameLst>
                                      </p:cBhvr>
                                      <p:to>
                                        <p:strVal val="visible"/>
                                      </p:to>
                                    </p:set>
                                    <p:animEffect transition="in" filter="fade">
                                      <p:cBhvr>
                                        <p:cTn id="22" dur="500"/>
                                        <p:tgtEl>
                                          <p:spTgt spid="9">
                                            <p:txEl>
                                              <p:pRg st="4" end="4"/>
                                            </p:txEl>
                                          </p:spTgt>
                                        </p:tgtEl>
                                      </p:cBhvr>
                                    </p:animEffect>
                                  </p:childTnLst>
                                </p:cTn>
                              </p:par>
                              <p:par>
                                <p:cTn id="23" presetID="10" presetClass="entr" presetSubtype="0" fill="hold" nodeType="withEffect">
                                  <p:stCondLst>
                                    <p:cond delay="0"/>
                                  </p:stCondLst>
                                  <p:childTnLst>
                                    <p:set>
                                      <p:cBhvr>
                                        <p:cTn id="24" dur="1" fill="hold">
                                          <p:stCondLst>
                                            <p:cond delay="0"/>
                                          </p:stCondLst>
                                        </p:cTn>
                                        <p:tgtEl>
                                          <p:spTgt spid="9">
                                            <p:txEl>
                                              <p:pRg st="5" end="5"/>
                                            </p:txEl>
                                          </p:spTgt>
                                        </p:tgtEl>
                                        <p:attrNameLst>
                                          <p:attrName>style.visibility</p:attrName>
                                        </p:attrNameLst>
                                      </p:cBhvr>
                                      <p:to>
                                        <p:strVal val="visible"/>
                                      </p:to>
                                    </p:set>
                                    <p:animEffect transition="in" filter="fade">
                                      <p:cBhvr>
                                        <p:cTn id="25" dur="500"/>
                                        <p:tgtEl>
                                          <p:spTgt spid="9">
                                            <p:txEl>
                                              <p:pRg st="5" end="5"/>
                                            </p:txEl>
                                          </p:spTgt>
                                        </p:tgtEl>
                                      </p:cBhvr>
                                    </p:animEffect>
                                  </p:childTnLst>
                                </p:cTn>
                              </p:par>
                              <p:par>
                                <p:cTn id="26" presetID="10" presetClass="entr" presetSubtype="0" fill="hold" nodeType="withEffect">
                                  <p:stCondLst>
                                    <p:cond delay="0"/>
                                  </p:stCondLst>
                                  <p:childTnLst>
                                    <p:set>
                                      <p:cBhvr>
                                        <p:cTn id="27" dur="1" fill="hold">
                                          <p:stCondLst>
                                            <p:cond delay="0"/>
                                          </p:stCondLst>
                                        </p:cTn>
                                        <p:tgtEl>
                                          <p:spTgt spid="9">
                                            <p:txEl>
                                              <p:pRg st="10" end="10"/>
                                            </p:txEl>
                                          </p:spTgt>
                                        </p:tgtEl>
                                        <p:attrNameLst>
                                          <p:attrName>style.visibility</p:attrName>
                                        </p:attrNameLst>
                                      </p:cBhvr>
                                      <p:to>
                                        <p:strVal val="visible"/>
                                      </p:to>
                                    </p:set>
                                    <p:animEffect transition="in" filter="fade">
                                      <p:cBhvr>
                                        <p:cTn id="28" dur="500"/>
                                        <p:tgtEl>
                                          <p:spTgt spid="9">
                                            <p:txEl>
                                              <p:pRg st="10" end="10"/>
                                            </p:txEl>
                                          </p:spTgt>
                                        </p:tgtEl>
                                      </p:cBhvr>
                                    </p:animEffect>
                                  </p:childTnLst>
                                </p:cTn>
                              </p:par>
                              <p:par>
                                <p:cTn id="29" presetID="10" presetClass="entr" presetSubtype="0" fill="hold" nodeType="withEffect">
                                  <p:stCondLst>
                                    <p:cond delay="0"/>
                                  </p:stCondLst>
                                  <p:childTnLst>
                                    <p:set>
                                      <p:cBhvr>
                                        <p:cTn id="30" dur="1" fill="hold">
                                          <p:stCondLst>
                                            <p:cond delay="0"/>
                                          </p:stCondLst>
                                        </p:cTn>
                                        <p:tgtEl>
                                          <p:spTgt spid="9">
                                            <p:txEl>
                                              <p:pRg st="11" end="11"/>
                                            </p:txEl>
                                          </p:spTgt>
                                        </p:tgtEl>
                                        <p:attrNameLst>
                                          <p:attrName>style.visibility</p:attrName>
                                        </p:attrNameLst>
                                      </p:cBhvr>
                                      <p:to>
                                        <p:strVal val="visible"/>
                                      </p:to>
                                    </p:set>
                                    <p:animEffect transition="in" filter="fade">
                                      <p:cBhvr>
                                        <p:cTn id="31" dur="500"/>
                                        <p:tgtEl>
                                          <p:spTgt spid="9">
                                            <p:txEl>
                                              <p:pRg st="11" end="11"/>
                                            </p:txEl>
                                          </p:spTgt>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9">
                                            <p:txEl>
                                              <p:pRg st="6" end="6"/>
                                            </p:txEl>
                                          </p:spTgt>
                                        </p:tgtEl>
                                        <p:attrNameLst>
                                          <p:attrName>style.visibility</p:attrName>
                                        </p:attrNameLst>
                                      </p:cBhvr>
                                      <p:to>
                                        <p:strVal val="visible"/>
                                      </p:to>
                                    </p:set>
                                    <p:animEffect transition="in" filter="fade">
                                      <p:cBhvr>
                                        <p:cTn id="36" dur="500"/>
                                        <p:tgtEl>
                                          <p:spTgt spid="9">
                                            <p:txEl>
                                              <p:pRg st="6" end="6"/>
                                            </p:txEl>
                                          </p:spTgt>
                                        </p:tgtEl>
                                      </p:cBhvr>
                                    </p:animEffect>
                                  </p:childTnLst>
                                </p:cTn>
                              </p:par>
                              <p:par>
                                <p:cTn id="37" presetID="10" presetClass="entr" presetSubtype="0" fill="hold" nodeType="withEffect">
                                  <p:stCondLst>
                                    <p:cond delay="0"/>
                                  </p:stCondLst>
                                  <p:childTnLst>
                                    <p:set>
                                      <p:cBhvr>
                                        <p:cTn id="38" dur="1" fill="hold">
                                          <p:stCondLst>
                                            <p:cond delay="0"/>
                                          </p:stCondLst>
                                        </p:cTn>
                                        <p:tgtEl>
                                          <p:spTgt spid="9">
                                            <p:txEl>
                                              <p:pRg st="7" end="7"/>
                                            </p:txEl>
                                          </p:spTgt>
                                        </p:tgtEl>
                                        <p:attrNameLst>
                                          <p:attrName>style.visibility</p:attrName>
                                        </p:attrNameLst>
                                      </p:cBhvr>
                                      <p:to>
                                        <p:strVal val="visible"/>
                                      </p:to>
                                    </p:set>
                                    <p:animEffect transition="in" filter="fade">
                                      <p:cBhvr>
                                        <p:cTn id="39" dur="500"/>
                                        <p:tgtEl>
                                          <p:spTgt spid="9">
                                            <p:txEl>
                                              <p:pRg st="7" end="7"/>
                                            </p:txEl>
                                          </p:spTgt>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nodeType="clickEffect">
                                  <p:stCondLst>
                                    <p:cond delay="0"/>
                                  </p:stCondLst>
                                  <p:childTnLst>
                                    <p:set>
                                      <p:cBhvr>
                                        <p:cTn id="43" dur="1" fill="hold">
                                          <p:stCondLst>
                                            <p:cond delay="0"/>
                                          </p:stCondLst>
                                        </p:cTn>
                                        <p:tgtEl>
                                          <p:spTgt spid="9">
                                            <p:txEl>
                                              <p:pRg st="9" end="9"/>
                                            </p:txEl>
                                          </p:spTgt>
                                        </p:tgtEl>
                                        <p:attrNameLst>
                                          <p:attrName>style.visibility</p:attrName>
                                        </p:attrNameLst>
                                      </p:cBhvr>
                                      <p:to>
                                        <p:strVal val="visible"/>
                                      </p:to>
                                    </p:set>
                                    <p:animEffect transition="in" filter="fade">
                                      <p:cBhvr>
                                        <p:cTn id="44" dur="500"/>
                                        <p:tgtEl>
                                          <p:spTgt spid="9">
                                            <p:txEl>
                                              <p:pRg st="9" end="9"/>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12"/>
                                        </p:tgtEl>
                                        <p:attrNameLst>
                                          <p:attrName>style.visibility</p:attrName>
                                        </p:attrNameLst>
                                      </p:cBhvr>
                                      <p:to>
                                        <p:strVal val="visible"/>
                                      </p:to>
                                    </p:set>
                                    <p:animEffect transition="in" filter="fade">
                                      <p:cBhvr>
                                        <p:cTn id="49" dur="500"/>
                                        <p:tgtEl>
                                          <p:spTgt spid="12"/>
                                        </p:tgtEl>
                                      </p:cBhvr>
                                    </p:animEffect>
                                  </p:childTnLst>
                                </p:cTn>
                              </p:par>
                              <p:par>
                                <p:cTn id="50" presetID="10" presetClass="entr" presetSubtype="0" fill="hold" nodeType="withEffect">
                                  <p:stCondLst>
                                    <p:cond delay="0"/>
                                  </p:stCondLst>
                                  <p:childTnLst>
                                    <p:set>
                                      <p:cBhvr>
                                        <p:cTn id="51" dur="1" fill="hold">
                                          <p:stCondLst>
                                            <p:cond delay="0"/>
                                          </p:stCondLst>
                                        </p:cTn>
                                        <p:tgtEl>
                                          <p:spTgt spid="35"/>
                                        </p:tgtEl>
                                        <p:attrNameLst>
                                          <p:attrName>style.visibility</p:attrName>
                                        </p:attrNameLst>
                                      </p:cBhvr>
                                      <p:to>
                                        <p:strVal val="visible"/>
                                      </p:to>
                                    </p:set>
                                    <p:animEffect transition="in" filter="fade">
                                      <p:cBhvr>
                                        <p:cTn id="52" dur="500"/>
                                        <p:tgtEl>
                                          <p:spTgt spid="35"/>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11"/>
                                        </p:tgtEl>
                                        <p:attrNameLst>
                                          <p:attrName>style.visibility</p:attrName>
                                        </p:attrNameLst>
                                      </p:cBhvr>
                                      <p:to>
                                        <p:strVal val="visible"/>
                                      </p:to>
                                    </p:set>
                                    <p:animEffect transition="in" filter="fade">
                                      <p:cBhvr>
                                        <p:cTn id="55" dur="500"/>
                                        <p:tgtEl>
                                          <p:spTgt spid="11"/>
                                        </p:tgtEl>
                                      </p:cBhvr>
                                    </p:animEffect>
                                  </p:childTnLst>
                                </p:cTn>
                              </p:par>
                            </p:childTnLst>
                          </p:cTn>
                        </p:par>
                      </p:childTnLst>
                    </p:cTn>
                  </p:par>
                  <p:par>
                    <p:cTn id="56" fill="hold">
                      <p:stCondLst>
                        <p:cond delay="indefinite"/>
                      </p:stCondLst>
                      <p:childTnLst>
                        <p:par>
                          <p:cTn id="57" fill="hold">
                            <p:stCondLst>
                              <p:cond delay="0"/>
                            </p:stCondLst>
                            <p:childTnLst>
                              <p:par>
                                <p:cTn id="58" presetID="10" presetClass="entr" presetSubtype="0" fill="hold" grpId="0" nodeType="clickEffect">
                                  <p:stCondLst>
                                    <p:cond delay="0"/>
                                  </p:stCondLst>
                                  <p:childTnLst>
                                    <p:set>
                                      <p:cBhvr>
                                        <p:cTn id="59" dur="1" fill="hold">
                                          <p:stCondLst>
                                            <p:cond delay="0"/>
                                          </p:stCondLst>
                                        </p:cTn>
                                        <p:tgtEl>
                                          <p:spTgt spid="24"/>
                                        </p:tgtEl>
                                        <p:attrNameLst>
                                          <p:attrName>style.visibility</p:attrName>
                                        </p:attrNameLst>
                                      </p:cBhvr>
                                      <p:to>
                                        <p:strVal val="visible"/>
                                      </p:to>
                                    </p:set>
                                    <p:animEffect transition="in" filter="fade">
                                      <p:cBhvr>
                                        <p:cTn id="60" dur="500"/>
                                        <p:tgtEl>
                                          <p:spTgt spid="24"/>
                                        </p:tgtEl>
                                      </p:cBhvr>
                                    </p:animEffect>
                                  </p:childTnLst>
                                </p:cTn>
                              </p:par>
                              <p:par>
                                <p:cTn id="61" presetID="10" presetClass="entr" presetSubtype="0" fill="hold" nodeType="withEffect">
                                  <p:stCondLst>
                                    <p:cond delay="0"/>
                                  </p:stCondLst>
                                  <p:childTnLst>
                                    <p:set>
                                      <p:cBhvr>
                                        <p:cTn id="62" dur="1" fill="hold">
                                          <p:stCondLst>
                                            <p:cond delay="0"/>
                                          </p:stCondLst>
                                        </p:cTn>
                                        <p:tgtEl>
                                          <p:spTgt spid="25"/>
                                        </p:tgtEl>
                                        <p:attrNameLst>
                                          <p:attrName>style.visibility</p:attrName>
                                        </p:attrNameLst>
                                      </p:cBhvr>
                                      <p:to>
                                        <p:strVal val="visible"/>
                                      </p:to>
                                    </p:set>
                                    <p:animEffect transition="in" filter="fade">
                                      <p:cBhvr>
                                        <p:cTn id="63" dur="500"/>
                                        <p:tgtEl>
                                          <p:spTgt spid="25"/>
                                        </p:tgtEl>
                                      </p:cBhvr>
                                    </p:animEffect>
                                  </p:childTnLst>
                                </p:cTn>
                              </p:par>
                              <p:par>
                                <p:cTn id="64" presetID="10" presetClass="entr" presetSubtype="0" fill="hold" grpId="0" nodeType="withEffect">
                                  <p:stCondLst>
                                    <p:cond delay="0"/>
                                  </p:stCondLst>
                                  <p:childTnLst>
                                    <p:set>
                                      <p:cBhvr>
                                        <p:cTn id="65" dur="1" fill="hold">
                                          <p:stCondLst>
                                            <p:cond delay="0"/>
                                          </p:stCondLst>
                                        </p:cTn>
                                        <p:tgtEl>
                                          <p:spTgt spid="23"/>
                                        </p:tgtEl>
                                        <p:attrNameLst>
                                          <p:attrName>style.visibility</p:attrName>
                                        </p:attrNameLst>
                                      </p:cBhvr>
                                      <p:to>
                                        <p:strVal val="visible"/>
                                      </p:to>
                                    </p:set>
                                    <p:animEffect transition="in" filter="fade">
                                      <p:cBhvr>
                                        <p:cTn id="66" dur="500"/>
                                        <p:tgtEl>
                                          <p:spTgt spid="23"/>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41"/>
                                        </p:tgtEl>
                                        <p:attrNameLst>
                                          <p:attrName>style.visibility</p:attrName>
                                        </p:attrNameLst>
                                      </p:cBhvr>
                                      <p:to>
                                        <p:strVal val="visible"/>
                                      </p:to>
                                    </p:set>
                                    <p:animEffect transition="in" filter="fade">
                                      <p:cBhvr>
                                        <p:cTn id="71"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0" grpId="0" animBg="1"/>
      <p:bldP spid="11" grpId="0" animBg="1"/>
      <p:bldP spid="12" grpId="0" animBg="1"/>
      <p:bldP spid="23" grpId="0" animBg="1"/>
      <p:bldP spid="24" grpId="0" animBg="1"/>
      <p:bldP spid="41"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Global Scope</a:t>
            </a:r>
          </a:p>
        </p:txBody>
      </p:sp>
      <p:sp>
        <p:nvSpPr>
          <p:cNvPr id="6" name="Text Placeholder 5">
            <a:extLst>
              <a:ext uri="{FF2B5EF4-FFF2-40B4-BE49-F238E27FC236}">
                <a16:creationId xmlns:a16="http://schemas.microsoft.com/office/drawing/2014/main" id="{CFC5BD83-0004-48D5-AA1D-FC7B38ED524F}"/>
              </a:ext>
            </a:extLst>
          </p:cNvPr>
          <p:cNvSpPr>
            <a:spLocks noGrp="1"/>
          </p:cNvSpPr>
          <p:nvPr>
            <p:ph type="body" sz="quarter" idx="13"/>
          </p:nvPr>
        </p:nvSpPr>
        <p:spPr/>
        <p:txBody>
          <a:bodyPr/>
          <a:lstStyle/>
          <a:p>
            <a:r>
              <a:rPr lang="en-US" dirty="0">
                <a:solidFill>
                  <a:schemeClr val="accent1"/>
                </a:solidFill>
              </a:rPr>
              <a:t>Where Things Get Messy</a:t>
            </a:r>
          </a:p>
        </p:txBody>
      </p:sp>
      <p:sp>
        <p:nvSpPr>
          <p:cNvPr id="21" name="Rectangle 20">
            <a:extLst>
              <a:ext uri="{FF2B5EF4-FFF2-40B4-BE49-F238E27FC236}">
                <a16:creationId xmlns:a16="http://schemas.microsoft.com/office/drawing/2014/main" id="{1655D2D1-DB14-4CE7-B22F-3F4EE2C3A7F8}"/>
              </a:ext>
            </a:extLst>
          </p:cNvPr>
          <p:cNvSpPr/>
          <p:nvPr/>
        </p:nvSpPr>
        <p:spPr>
          <a:xfrm>
            <a:off x="711047" y="3632478"/>
            <a:ext cx="10868307" cy="2883718"/>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chemeClr val="accent3">
                    <a:lumMod val="75000"/>
                  </a:schemeClr>
                </a:solidFill>
                <a:latin typeface="Consolas" panose="020B0609020204030204" pitchFamily="49" charset="0"/>
              </a:rPr>
              <a:t>#include </a:t>
            </a:r>
            <a:r>
              <a:rPr lang="en-US" sz="1600" dirty="0">
                <a:solidFill>
                  <a:srgbClr val="A31515"/>
                </a:solidFill>
                <a:latin typeface="Consolas" panose="020B0609020204030204" pitchFamily="49" charset="0"/>
              </a:rPr>
              <a:t>&lt;iostream&gt;</a:t>
            </a:r>
            <a:endParaRPr lang="en-US" sz="1600" dirty="0">
              <a:solidFill>
                <a:srgbClr val="000000"/>
              </a:solidFill>
              <a:latin typeface="Consolas" panose="020B0609020204030204" pitchFamily="49" charset="0"/>
            </a:endParaRPr>
          </a:p>
          <a:p>
            <a:pPr defTabSz="457200"/>
            <a:r>
              <a:rPr lang="en-US" sz="1600" dirty="0">
                <a:solidFill>
                  <a:schemeClr val="accent3">
                    <a:lumMod val="75000"/>
                  </a:schemeClr>
                </a:solidFill>
                <a:latin typeface="Consolas" panose="020B0609020204030204" pitchFamily="49" charset="0"/>
              </a:rPr>
              <a:t>#include </a:t>
            </a:r>
            <a:r>
              <a:rPr lang="en-US" sz="1600" dirty="0">
                <a:solidFill>
                  <a:srgbClr val="A31515"/>
                </a:solidFill>
                <a:latin typeface="Consolas" panose="020B0609020204030204" pitchFamily="49" charset="0"/>
              </a:rPr>
              <a:t>&lt;string&gt;</a:t>
            </a:r>
            <a:endParaRPr lang="en-US" sz="1600" dirty="0">
              <a:solidFill>
                <a:srgbClr val="000000"/>
              </a:solidFill>
              <a:latin typeface="Consolas" panose="020B0609020204030204" pitchFamily="49" charset="0"/>
            </a:endParaRPr>
          </a:p>
          <a:p>
            <a:pPr defTabSz="457200"/>
            <a:r>
              <a:rPr lang="en-US" sz="1600" dirty="0">
                <a:solidFill>
                  <a:srgbClr val="0000FF"/>
                </a:solidFill>
                <a:latin typeface="Consolas" panose="020B0609020204030204" pitchFamily="49" charset="0"/>
              </a:rPr>
              <a:t>using</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namespace</a:t>
            </a:r>
            <a:r>
              <a:rPr lang="en-US" sz="1600" dirty="0">
                <a:solidFill>
                  <a:srgbClr val="000000"/>
                </a:solidFill>
                <a:latin typeface="Consolas" panose="020B0609020204030204" pitchFamily="49" charset="0"/>
              </a:rPr>
              <a:t> std;</a:t>
            </a:r>
          </a:p>
          <a:p>
            <a:pPr defTabSz="457200"/>
            <a:endParaRPr lang="en-US" sz="1600" dirty="0">
              <a:solidFill>
                <a:srgbClr val="000000"/>
              </a:solidFill>
              <a:latin typeface="Consolas" panose="020B0609020204030204" pitchFamily="49" charset="0"/>
            </a:endParaRPr>
          </a:p>
          <a:p>
            <a:pPr defTabSz="457200"/>
            <a:r>
              <a:rPr lang="en-US" sz="1600" dirty="0">
                <a:solidFill>
                  <a:srgbClr val="000000"/>
                </a:solidFill>
                <a:latin typeface="Consolas" panose="020B0609020204030204" pitchFamily="49" charset="0"/>
              </a:rPr>
              <a:t>std::</a:t>
            </a:r>
            <a:r>
              <a:rPr lang="en-US" sz="1600" dirty="0">
                <a:solidFill>
                  <a:schemeClr val="accent3">
                    <a:lumMod val="75000"/>
                  </a:schemeClr>
                </a:solidFill>
                <a:latin typeface="Consolas" panose="020B0609020204030204" pitchFamily="49" charset="0"/>
              </a:rPr>
              <a:t>string</a:t>
            </a:r>
            <a:r>
              <a:rPr lang="en-US" sz="1600" dirty="0">
                <a:solidFill>
                  <a:srgbClr val="000000"/>
                </a:solidFill>
                <a:latin typeface="Consolas" panose="020B0609020204030204" pitchFamily="49" charset="0"/>
              </a:rPr>
              <a:t> message = </a:t>
            </a:r>
            <a:r>
              <a:rPr lang="en-US" sz="1600" dirty="0">
                <a:solidFill>
                  <a:srgbClr val="A31515"/>
                </a:solidFill>
                <a:latin typeface="Consolas" panose="020B0609020204030204" pitchFamily="49" charset="0"/>
              </a:rPr>
              <a:t>"Hello, world!"</a:t>
            </a:r>
            <a:r>
              <a:rPr lang="en-US" sz="1600" dirty="0">
                <a:solidFill>
                  <a:srgbClr val="000000"/>
                </a:solidFill>
                <a:latin typeface="Consolas" panose="020B0609020204030204" pitchFamily="49" charset="0"/>
              </a:rPr>
              <a:t>;</a:t>
            </a:r>
          </a:p>
          <a:p>
            <a:pPr defTabSz="457200"/>
            <a:endParaRPr lang="en-US" sz="1600" dirty="0">
              <a:solidFill>
                <a:srgbClr val="000000"/>
              </a:solidFill>
              <a:latin typeface="Consolas" panose="020B0609020204030204" pitchFamily="49" charset="0"/>
            </a:endParaRPr>
          </a:p>
          <a:p>
            <a:pPr defTabSz="457200"/>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main()</a:t>
            </a:r>
          </a:p>
          <a:p>
            <a:pPr defTabSz="457200"/>
            <a:r>
              <a:rPr lang="en-US" sz="1600" dirty="0">
                <a:solidFill>
                  <a:srgbClr val="000000"/>
                </a:solidFill>
                <a:latin typeface="Consolas" panose="020B0609020204030204" pitchFamily="49" charset="0"/>
              </a:rPr>
              <a:t>{</a:t>
            </a:r>
          </a:p>
          <a:p>
            <a:pPr defTabSz="457200"/>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a:t>
            </a:r>
            <a:r>
              <a:rPr lang="en-US" sz="1600" dirty="0">
                <a:solidFill>
                  <a:srgbClr val="008080"/>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globalMessage</a:t>
            </a:r>
            <a:r>
              <a:rPr lang="en-US" sz="1600" dirty="0">
                <a:solidFill>
                  <a:srgbClr val="000000"/>
                </a:solidFill>
                <a:latin typeface="Consolas" panose="020B0609020204030204" pitchFamily="49" charset="0"/>
              </a:rPr>
              <a:t> </a:t>
            </a:r>
            <a:r>
              <a:rPr lang="en-US" sz="1600" dirty="0">
                <a:solidFill>
                  <a:srgbClr val="008080"/>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endl</a:t>
            </a:r>
            <a:r>
              <a:rPr lang="en-US" sz="1600" dirty="0">
                <a:solidFill>
                  <a:srgbClr val="000000"/>
                </a:solidFill>
                <a:latin typeface="Consolas" panose="020B0609020204030204" pitchFamily="49" charset="0"/>
              </a:rPr>
              <a:t>; </a:t>
            </a:r>
            <a:r>
              <a:rPr lang="en-US" sz="1600" dirty="0">
                <a:solidFill>
                  <a:srgbClr val="008000"/>
                </a:solidFill>
                <a:latin typeface="Consolas" panose="020B0609020204030204" pitchFamily="49" charset="0"/>
              </a:rPr>
              <a:t>// OK, message is in global space</a:t>
            </a:r>
          </a:p>
          <a:p>
            <a:pPr defTabSz="457200"/>
            <a:r>
              <a:rPr lang="en-US" sz="1600" dirty="0">
                <a:solidFill>
                  <a:srgbClr val="0000FF"/>
                </a:solidFill>
                <a:latin typeface="Consolas" panose="020B0609020204030204" pitchFamily="49" charset="0"/>
              </a:rPr>
              <a:t>	return</a:t>
            </a:r>
            <a:r>
              <a:rPr lang="en-US" sz="1600" dirty="0">
                <a:solidFill>
                  <a:srgbClr val="000000"/>
                </a:solidFill>
                <a:latin typeface="Consolas" panose="020B0609020204030204" pitchFamily="49" charset="0"/>
              </a:rPr>
              <a:t> 0;</a:t>
            </a:r>
          </a:p>
          <a:p>
            <a:pPr defTabSz="457200"/>
            <a:r>
              <a:rPr lang="en-US" sz="1600" dirty="0">
                <a:solidFill>
                  <a:srgbClr val="000000"/>
                </a:solidFill>
                <a:latin typeface="Consolas" panose="020B0609020204030204" pitchFamily="49" charset="0"/>
              </a:rPr>
              <a:t>}</a:t>
            </a:r>
          </a:p>
        </p:txBody>
      </p:sp>
      <p:sp>
        <p:nvSpPr>
          <p:cNvPr id="22" name="Rectangle 21">
            <a:extLst>
              <a:ext uri="{FF2B5EF4-FFF2-40B4-BE49-F238E27FC236}">
                <a16:creationId xmlns:a16="http://schemas.microsoft.com/office/drawing/2014/main" id="{6969C161-D3F6-4641-9C3A-22152EF2774C}"/>
              </a:ext>
              <a:ext uri="{C183D7F6-B498-43B3-948B-1728B52AA6E4}">
                <adec:decorative xmlns:adec="http://schemas.microsoft.com/office/drawing/2017/decorative" val="1"/>
              </a:ext>
            </a:extLst>
          </p:cNvPr>
          <p:cNvSpPr>
            <a:spLocks/>
          </p:cNvSpPr>
          <p:nvPr/>
        </p:nvSpPr>
        <p:spPr>
          <a:xfrm>
            <a:off x="610869" y="3632478"/>
            <a:ext cx="100182" cy="288371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7" name="TextBox 16">
            <a:extLst>
              <a:ext uri="{FF2B5EF4-FFF2-40B4-BE49-F238E27FC236}">
                <a16:creationId xmlns:a16="http://schemas.microsoft.com/office/drawing/2014/main" id="{46DAEB9A-38BE-4BEB-99AE-CD2B780CE5F2}"/>
              </a:ext>
            </a:extLst>
          </p:cNvPr>
          <p:cNvSpPr txBox="1">
            <a:spLocks/>
          </p:cNvSpPr>
          <p:nvPr/>
        </p:nvSpPr>
        <p:spPr>
          <a:xfrm>
            <a:off x="1021479" y="1841519"/>
            <a:ext cx="5208633" cy="707886"/>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000" b="0" i="0" u="none" strike="noStrike" kern="1200" cap="none" spc="0" normalizeH="0" baseline="0" noProof="0" dirty="0">
                <a:ln>
                  <a:noFill/>
                </a:ln>
                <a:solidFill>
                  <a:srgbClr val="FFFFFF"/>
                </a:solidFill>
                <a:effectLst/>
                <a:uLnTx/>
                <a:uFillTx/>
                <a:latin typeface="Arial" panose="020B0604020202020204"/>
                <a:ea typeface="+mn-ea"/>
                <a:cs typeface="+mn-cs"/>
              </a:rPr>
              <a:t>Variables and functions can exist in </a:t>
            </a:r>
            <a:r>
              <a:rPr kumimoji="0" lang="en-US" sz="20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global scope</a:t>
            </a:r>
            <a:r>
              <a:rPr kumimoji="0" lang="en-US" sz="2000" b="0" i="0" u="none" strike="noStrike" kern="1200" cap="none" spc="0" normalizeH="0" baseline="0" noProof="0" dirty="0">
                <a:ln>
                  <a:noFill/>
                </a:ln>
                <a:solidFill>
                  <a:srgbClr val="FFFFFF"/>
                </a:solidFill>
                <a:effectLst/>
                <a:uLnTx/>
                <a:uFillTx/>
                <a:latin typeface="Arial" panose="020B0604020202020204"/>
                <a:ea typeface="+mn-ea"/>
                <a:cs typeface="+mn-cs"/>
              </a:rPr>
              <a:t>, or global space, the broadest scope.</a:t>
            </a:r>
          </a:p>
        </p:txBody>
      </p:sp>
      <p:pic>
        <p:nvPicPr>
          <p:cNvPr id="23" name="Graphic 22">
            <a:extLst>
              <a:ext uri="{FF2B5EF4-FFF2-40B4-BE49-F238E27FC236}">
                <a16:creationId xmlns:a16="http://schemas.microsoft.com/office/drawing/2014/main" id="{AC2AD2C8-3F7B-4FA5-A123-7AA46786052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2028864"/>
            <a:ext cx="333196" cy="333196"/>
          </a:xfrm>
          <a:prstGeom prst="rect">
            <a:avLst/>
          </a:prstGeom>
        </p:spPr>
      </p:pic>
      <p:sp>
        <p:nvSpPr>
          <p:cNvPr id="24" name="TextBox 23">
            <a:extLst>
              <a:ext uri="{FF2B5EF4-FFF2-40B4-BE49-F238E27FC236}">
                <a16:creationId xmlns:a16="http://schemas.microsoft.com/office/drawing/2014/main" id="{4402E882-6A12-40D0-8A5F-F50C20F7DF79}"/>
              </a:ext>
            </a:extLst>
          </p:cNvPr>
          <p:cNvSpPr txBox="1">
            <a:spLocks/>
          </p:cNvSpPr>
          <p:nvPr/>
        </p:nvSpPr>
        <p:spPr>
          <a:xfrm>
            <a:off x="6934199" y="1841519"/>
            <a:ext cx="4645155"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Something declared outside of any other scope exists in global scope.</a:t>
            </a:r>
          </a:p>
        </p:txBody>
      </p:sp>
      <p:pic>
        <p:nvPicPr>
          <p:cNvPr id="25" name="Graphic 24">
            <a:extLst>
              <a:ext uri="{FF2B5EF4-FFF2-40B4-BE49-F238E27FC236}">
                <a16:creationId xmlns:a16="http://schemas.microsoft.com/office/drawing/2014/main" id="{DABD1104-1BA3-4F1F-AE8D-411DBAB5483F}"/>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525368" y="2028864"/>
            <a:ext cx="333196" cy="333196"/>
          </a:xfrm>
          <a:prstGeom prst="rect">
            <a:avLst/>
          </a:prstGeom>
        </p:spPr>
      </p:pic>
      <p:sp>
        <p:nvSpPr>
          <p:cNvPr id="26" name="TextBox 25">
            <a:extLst>
              <a:ext uri="{FF2B5EF4-FFF2-40B4-BE49-F238E27FC236}">
                <a16:creationId xmlns:a16="http://schemas.microsoft.com/office/drawing/2014/main" id="{C699F607-21E5-4787-86BC-F4C5ECE0279C}"/>
              </a:ext>
            </a:extLst>
          </p:cNvPr>
          <p:cNvSpPr txBox="1"/>
          <p:nvPr/>
        </p:nvSpPr>
        <p:spPr>
          <a:xfrm>
            <a:off x="1021479" y="2736999"/>
            <a:ext cx="5208633"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Global variables (or “</a:t>
            </a:r>
            <a:r>
              <a:rPr lang="en-US" sz="2000" b="1" dirty="0" err="1">
                <a:solidFill>
                  <a:schemeClr val="accent4">
                    <a:lumMod val="60000"/>
                    <a:lumOff val="40000"/>
                  </a:schemeClr>
                </a:solidFill>
              </a:rPr>
              <a:t>globals</a:t>
            </a:r>
            <a:r>
              <a:rPr lang="en-US" sz="2000" dirty="0">
                <a:solidFill>
                  <a:srgbClr val="FFFFFF"/>
                </a:solidFill>
              </a:rPr>
              <a:t>”) can be accessed and modified anywhere.</a:t>
            </a:r>
          </a:p>
        </p:txBody>
      </p:sp>
      <p:pic>
        <p:nvPicPr>
          <p:cNvPr id="27" name="Graphic 26">
            <a:extLst>
              <a:ext uri="{FF2B5EF4-FFF2-40B4-BE49-F238E27FC236}">
                <a16:creationId xmlns:a16="http://schemas.microsoft.com/office/drawing/2014/main" id="{ECE50F84-9021-4FFE-A7F7-6DD40A7E18F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2924344"/>
            <a:ext cx="333196" cy="333196"/>
          </a:xfrm>
          <a:prstGeom prst="rect">
            <a:avLst/>
          </a:prstGeom>
        </p:spPr>
      </p:pic>
      <p:sp>
        <p:nvSpPr>
          <p:cNvPr id="28" name="TextBox 27">
            <a:extLst>
              <a:ext uri="{FF2B5EF4-FFF2-40B4-BE49-F238E27FC236}">
                <a16:creationId xmlns:a16="http://schemas.microsoft.com/office/drawing/2014/main" id="{B191A6D2-EEE2-4672-A391-4A36EA77486C}"/>
              </a:ext>
            </a:extLst>
          </p:cNvPr>
          <p:cNvSpPr txBox="1">
            <a:spLocks/>
          </p:cNvSpPr>
          <p:nvPr/>
        </p:nvSpPr>
        <p:spPr>
          <a:xfrm>
            <a:off x="6934199" y="2736999"/>
            <a:ext cx="4645155" cy="707886"/>
          </a:xfrm>
          <a:prstGeom prst="rect">
            <a:avLst/>
          </a:prstGeom>
          <a:noFill/>
        </p:spPr>
        <p:txBody>
          <a:bodyPr wrap="square" rtlCol="0" anchor="ctr">
            <a:spAutoFit/>
          </a:bodyPr>
          <a:lstStyle/>
          <a:p>
            <a:pPr lvl="0">
              <a:buClr>
                <a:srgbClr val="69EEF0"/>
              </a:buClr>
              <a:buSzPct val="150000"/>
              <a:defRPr/>
            </a:pPr>
            <a:r>
              <a:rPr lang="en-US" sz="2000" dirty="0" err="1">
                <a:solidFill>
                  <a:srgbClr val="FFFFFF"/>
                </a:solidFill>
              </a:rPr>
              <a:t>Globals</a:t>
            </a:r>
            <a:r>
              <a:rPr lang="en-US" sz="2000" dirty="0">
                <a:solidFill>
                  <a:srgbClr val="FFFFFF"/>
                </a:solidFill>
              </a:rPr>
              <a:t> fall out of scope when the program ends.</a:t>
            </a:r>
          </a:p>
        </p:txBody>
      </p:sp>
      <p:pic>
        <p:nvPicPr>
          <p:cNvPr id="29" name="Graphic 28">
            <a:extLst>
              <a:ext uri="{FF2B5EF4-FFF2-40B4-BE49-F238E27FC236}">
                <a16:creationId xmlns:a16="http://schemas.microsoft.com/office/drawing/2014/main" id="{92C2F2C0-A729-47BE-95F6-7B2AAD17898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525368" y="2924344"/>
            <a:ext cx="333196" cy="333196"/>
          </a:xfrm>
          <a:prstGeom prst="rect">
            <a:avLst/>
          </a:prstGeom>
        </p:spPr>
      </p:pic>
    </p:spTree>
    <p:custDataLst>
      <p:tags r:id="rId1"/>
    </p:custDataLst>
    <p:extLst>
      <p:ext uri="{BB962C8B-B14F-4D97-AF65-F5344CB8AC3E}">
        <p14:creationId xmlns:p14="http://schemas.microsoft.com/office/powerpoint/2010/main" val="3423082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fade">
                                      <p:cBhvr>
                                        <p:cTn id="26" dur="500"/>
                                        <p:tgtEl>
                                          <p:spTgt spid="2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4" grpId="0"/>
      <p:bldP spid="26" grpId="0"/>
      <p:bldP spid="28"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Global Scope</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1272621"/>
            <a:ext cx="10881360" cy="5030216"/>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indent="0" defTabSz="457200">
              <a:spcBef>
                <a:spcPts val="0"/>
              </a:spcBef>
              <a:buNone/>
            </a:pPr>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&lt;iostream&gt;</a:t>
            </a:r>
            <a:endParaRPr lang="en-US" sz="2000" dirty="0">
              <a:solidFill>
                <a:srgbClr val="000000"/>
              </a:solidFill>
              <a:latin typeface="Consolas" panose="020B0609020204030204" pitchFamily="49" charset="0"/>
            </a:endParaRPr>
          </a:p>
          <a:p>
            <a:pPr marL="0" indent="0" defTabSz="457200">
              <a:spcBef>
                <a:spcPts val="0"/>
              </a:spcBef>
              <a:buNone/>
            </a:pPr>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&lt;string&gt;</a:t>
            </a:r>
            <a:endParaRPr lang="en-US" sz="2000" dirty="0">
              <a:solidFill>
                <a:srgbClr val="000000"/>
              </a:solidFill>
              <a:latin typeface="Consolas" panose="020B0609020204030204" pitchFamily="49" charset="0"/>
            </a:endParaRPr>
          </a:p>
          <a:p>
            <a:pPr marL="0" indent="0" defTabSz="457200">
              <a:spcBef>
                <a:spcPts val="0"/>
              </a:spcBef>
              <a:buNone/>
            </a:pPr>
            <a:r>
              <a:rPr lang="en-US" sz="2000" dirty="0">
                <a:solidFill>
                  <a:srgbClr val="0000FF"/>
                </a:solidFill>
                <a:latin typeface="Consolas" panose="020B0609020204030204" pitchFamily="49" charset="0"/>
              </a:rPr>
              <a:t>using</a:t>
            </a:r>
            <a:r>
              <a:rPr lang="en-US" sz="2000" dirty="0">
                <a:solidFill>
                  <a:srgbClr val="000000"/>
                </a:solidFill>
                <a:latin typeface="Consolas" panose="020B0609020204030204" pitchFamily="49" charset="0"/>
              </a:rPr>
              <a:t> </a:t>
            </a:r>
            <a:r>
              <a:rPr lang="en-US" sz="2000" dirty="0">
                <a:solidFill>
                  <a:srgbClr val="0000FF"/>
                </a:solidFill>
                <a:latin typeface="Consolas" panose="020B0609020204030204" pitchFamily="49" charset="0"/>
              </a:rPr>
              <a:t>namespace</a:t>
            </a:r>
            <a:r>
              <a:rPr lang="en-US" sz="2000" dirty="0">
                <a:solidFill>
                  <a:srgbClr val="000000"/>
                </a:solidFill>
                <a:latin typeface="Consolas" panose="020B0609020204030204" pitchFamily="49" charset="0"/>
              </a:rPr>
              <a:t> std;</a:t>
            </a:r>
          </a:p>
          <a:p>
            <a:pPr marL="0" indent="0" defTabSz="457200">
              <a:spcBef>
                <a:spcPts val="0"/>
              </a:spcBef>
              <a:buNone/>
            </a:pPr>
            <a:endParaRPr lang="en-US" sz="2000" dirty="0">
              <a:solidFill>
                <a:srgbClr val="000000"/>
              </a:solidFill>
              <a:latin typeface="Consolas" panose="020B0609020204030204" pitchFamily="49" charset="0"/>
            </a:endParaRPr>
          </a:p>
          <a:p>
            <a:pPr marL="0" indent="0" defTabSz="457200">
              <a:spcBef>
                <a:spcPts val="0"/>
              </a:spcBef>
              <a:buNone/>
            </a:pPr>
            <a:r>
              <a:rPr lang="en-US" sz="2000" dirty="0">
                <a:solidFill>
                  <a:schemeClr val="accent3"/>
                </a:solidFill>
                <a:latin typeface="Consolas" panose="020B0609020204030204" pitchFamily="49" charset="0"/>
              </a:rPr>
              <a:t>string</a:t>
            </a: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songOfTheCentury</a:t>
            </a:r>
            <a:r>
              <a:rPr lang="en-US" sz="2000" dirty="0">
                <a:solidFill>
                  <a:srgbClr val="000000"/>
                </a:solidFill>
                <a:latin typeface="Consolas" panose="020B0609020204030204" pitchFamily="49" charset="0"/>
              </a:rPr>
              <a:t> = </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TaylorSwift_ShakeItOffDontJudgeMe</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p>
          <a:p>
            <a:pPr marL="0" indent="0" defTabSz="457200">
              <a:spcBef>
                <a:spcPts val="0"/>
              </a:spcBef>
              <a:buNone/>
            </a:pPr>
            <a:endParaRPr lang="en-US" sz="2000" dirty="0">
              <a:solidFill>
                <a:srgbClr val="0000FF"/>
              </a:solidFill>
              <a:latin typeface="Consolas" panose="020B0609020204030204" pitchFamily="49" charset="0"/>
            </a:endParaRPr>
          </a:p>
          <a:p>
            <a:pPr marL="0" indent="0" defTabSz="457200">
              <a:spcBef>
                <a:spcPts val="0"/>
              </a:spcBef>
              <a:buNone/>
            </a:pPr>
            <a:r>
              <a:rPr lang="en-US" sz="2000" dirty="0">
                <a:solidFill>
                  <a:srgbClr val="0000FF"/>
                </a:solidFill>
                <a:latin typeface="Consolas" panose="020B0609020204030204" pitchFamily="49" charset="0"/>
              </a:rPr>
              <a:t>void</a:t>
            </a:r>
            <a:r>
              <a:rPr lang="en-US" sz="2000" dirty="0">
                <a:solidFill>
                  <a:srgbClr val="000000"/>
                </a:solidFill>
                <a:latin typeface="Consolas" panose="020B0609020204030204" pitchFamily="49" charset="0"/>
              </a:rPr>
              <a:t> Foo()</a:t>
            </a:r>
          </a:p>
          <a:p>
            <a:pPr marL="0" indent="0" defTabSz="457200">
              <a:spcBef>
                <a:spcPts val="0"/>
              </a:spcBef>
              <a:buNone/>
            </a:pPr>
            <a:r>
              <a:rPr lang="en-US" sz="2000" dirty="0">
                <a:solidFill>
                  <a:srgbClr val="000000"/>
                </a:solidFill>
                <a:latin typeface="Consolas" panose="020B0609020204030204" pitchFamily="49" charset="0"/>
              </a:rPr>
              <a:t>{</a:t>
            </a:r>
          </a:p>
          <a:p>
            <a:pPr marL="0" indent="0" defTabSz="457200">
              <a:spcBef>
                <a:spcPts val="0"/>
              </a:spcBef>
              <a:buNone/>
            </a:pP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songOfTheYear</a:t>
            </a:r>
            <a:r>
              <a:rPr lang="en-US" sz="2000" dirty="0">
                <a:solidFill>
                  <a:srgbClr val="000000"/>
                </a:solidFill>
                <a:latin typeface="Consolas" panose="020B0609020204030204" pitchFamily="49" charset="0"/>
              </a:rPr>
              <a:t> = </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RickAstley_NeverGonnaGiveYouUp</a:t>
            </a:r>
            <a:r>
              <a:rPr lang="en-US" sz="2000" dirty="0">
                <a:solidFill>
                  <a:srgbClr val="A31515"/>
                </a:solidFill>
                <a:latin typeface="Consolas" panose="020B0609020204030204" pitchFamily="49" charset="0"/>
              </a:rPr>
              <a:t>"</a:t>
            </a:r>
            <a:r>
              <a:rPr lang="en-US" sz="2000" dirty="0">
                <a:solidFill>
                  <a:srgbClr val="000000"/>
                </a:solidFill>
                <a:latin typeface="Consolas" panose="020B0609020204030204" pitchFamily="49" charset="0"/>
              </a:rPr>
              <a:t>;</a:t>
            </a:r>
          </a:p>
          <a:p>
            <a:pPr marL="0" indent="0" defTabSz="457200">
              <a:spcBef>
                <a:spcPts val="0"/>
              </a:spcBef>
              <a:buNone/>
            </a:pPr>
            <a:r>
              <a:rPr lang="en-US" sz="2000" dirty="0">
                <a:solidFill>
                  <a:srgbClr val="000000"/>
                </a:solidFill>
                <a:latin typeface="Consolas" panose="020B0609020204030204" pitchFamily="49" charset="0"/>
              </a:rPr>
              <a:t>}</a:t>
            </a:r>
          </a:p>
          <a:p>
            <a:pPr marL="0" indent="0" defTabSz="457200">
              <a:spcBef>
                <a:spcPts val="0"/>
              </a:spcBef>
              <a:buNone/>
            </a:pPr>
            <a:r>
              <a:rPr lang="en-US" sz="2000" dirty="0">
                <a:solidFill>
                  <a:srgbClr val="0000FF"/>
                </a:solidFill>
                <a:latin typeface="Consolas" panose="020B0609020204030204" pitchFamily="49" charset="0"/>
              </a:rPr>
              <a:t>int</a:t>
            </a:r>
            <a:r>
              <a:rPr lang="en-US" sz="2000" dirty="0">
                <a:solidFill>
                  <a:srgbClr val="000000"/>
                </a:solidFill>
                <a:latin typeface="Consolas" panose="020B0609020204030204" pitchFamily="49" charset="0"/>
              </a:rPr>
              <a:t> main()</a:t>
            </a:r>
          </a:p>
          <a:p>
            <a:pPr marL="0" indent="0" defTabSz="457200">
              <a:spcBef>
                <a:spcPts val="0"/>
              </a:spcBef>
              <a:buNone/>
            </a:pPr>
            <a:r>
              <a:rPr lang="en-US" sz="2000" dirty="0">
                <a:solidFill>
                  <a:srgbClr val="000000"/>
                </a:solidFill>
                <a:latin typeface="Consolas" panose="020B0609020204030204" pitchFamily="49" charset="0"/>
              </a:rPr>
              <a:t>{</a:t>
            </a:r>
          </a:p>
          <a:p>
            <a:pPr marL="0" indent="0" defTabSz="457200">
              <a:spcBef>
                <a:spcPts val="0"/>
              </a:spcBef>
              <a:buNone/>
            </a:pPr>
            <a:r>
              <a:rPr lang="en-US" sz="2000" dirty="0">
                <a:solidFill>
                  <a:srgbClr val="000000"/>
                </a:solidFill>
                <a:latin typeface="Consolas" panose="020B0609020204030204" pitchFamily="49" charset="0"/>
              </a:rPr>
              <a:t>	Foo();</a:t>
            </a:r>
          </a:p>
          <a:p>
            <a:pPr marL="0" indent="0" defTabSz="457200">
              <a:spcBef>
                <a:spcPts val="0"/>
              </a:spcBef>
              <a:buNone/>
            </a:pPr>
            <a:r>
              <a:rPr lang="en-US" sz="2000" dirty="0">
                <a:solidFill>
                  <a:srgbClr val="000000"/>
                </a:solidFill>
                <a:latin typeface="Consolas" panose="020B0609020204030204" pitchFamily="49" charset="0"/>
              </a:rPr>
              <a:t>	</a:t>
            </a:r>
            <a:r>
              <a:rPr lang="en-US" sz="2000" dirty="0" err="1">
                <a:solidFill>
                  <a:srgbClr val="000000"/>
                </a:solidFill>
                <a:latin typeface="Consolas" panose="020B0609020204030204" pitchFamily="49" charset="0"/>
              </a:rPr>
              <a:t>cout</a:t>
            </a:r>
            <a:r>
              <a:rPr lang="en-US" sz="2000" dirty="0">
                <a:solidFill>
                  <a:srgbClr val="000000"/>
                </a:solidFill>
                <a:latin typeface="Consolas" panose="020B0609020204030204" pitchFamily="49" charset="0"/>
              </a:rPr>
              <a:t> &lt;&lt; </a:t>
            </a:r>
            <a:r>
              <a:rPr lang="en-US" sz="2000" dirty="0" err="1">
                <a:solidFill>
                  <a:srgbClr val="000000"/>
                </a:solidFill>
                <a:latin typeface="Consolas" panose="020B0609020204030204" pitchFamily="49" charset="0"/>
              </a:rPr>
              <a:t>songOfTheCentury</a:t>
            </a:r>
            <a:r>
              <a:rPr lang="en-US" sz="2000" dirty="0">
                <a:solidFill>
                  <a:srgbClr val="000000"/>
                </a:solidFill>
                <a:latin typeface="Consolas" panose="020B0609020204030204" pitchFamily="49" charset="0"/>
              </a:rPr>
              <a:t>;</a:t>
            </a:r>
          </a:p>
          <a:p>
            <a:pPr marL="0" indent="0" defTabSz="457200">
              <a:spcBef>
                <a:spcPts val="0"/>
              </a:spcBef>
              <a:buNone/>
            </a:pPr>
            <a:r>
              <a:rPr lang="en-US" sz="2000" dirty="0">
                <a:solidFill>
                  <a:srgbClr val="2B91AF"/>
                </a:solidFill>
                <a:latin typeface="Consolas" panose="020B0609020204030204" pitchFamily="49" charset="0"/>
              </a:rPr>
              <a:t>	</a:t>
            </a:r>
            <a:r>
              <a:rPr lang="en-US" sz="2000" dirty="0">
                <a:solidFill>
                  <a:srgbClr val="0000FF"/>
                </a:solidFill>
                <a:latin typeface="Consolas" panose="020B0609020204030204" pitchFamily="49" charset="0"/>
              </a:rPr>
              <a:t>return</a:t>
            </a:r>
            <a:r>
              <a:rPr lang="en-US" sz="2000" dirty="0">
                <a:solidFill>
                  <a:srgbClr val="000000"/>
                </a:solidFill>
                <a:latin typeface="Consolas" panose="020B0609020204030204" pitchFamily="49" charset="0"/>
              </a:rPr>
              <a:t> 0;</a:t>
            </a:r>
          </a:p>
          <a:p>
            <a:pPr marL="0" indent="0" defTabSz="457200">
              <a:spcBef>
                <a:spcPts val="0"/>
              </a:spcBef>
              <a:buNone/>
            </a:pPr>
            <a:r>
              <a:rPr lang="en-US" sz="2000"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272621"/>
            <a:ext cx="100182" cy="5030216"/>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9" name="Rectangle 8">
            <a:extLst>
              <a:ext uri="{FF2B5EF4-FFF2-40B4-BE49-F238E27FC236}">
                <a16:creationId xmlns:a16="http://schemas.microsoft.com/office/drawing/2014/main" id="{64D687CB-A49A-4C6A-AECF-403E332A626E}"/>
              </a:ext>
              <a:ext uri="{C183D7F6-B498-43B3-948B-1728B52AA6E4}">
                <adec:decorative xmlns:adec="http://schemas.microsoft.com/office/drawing/2017/decorative" val="1"/>
              </a:ext>
            </a:extLst>
          </p:cNvPr>
          <p:cNvSpPr>
            <a:spLocks/>
          </p:cNvSpPr>
          <p:nvPr/>
        </p:nvSpPr>
        <p:spPr>
          <a:xfrm>
            <a:off x="1288427" y="5010739"/>
            <a:ext cx="3698093" cy="633476"/>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Freeform: Shape 10">
            <a:extLst>
              <a:ext uri="{FF2B5EF4-FFF2-40B4-BE49-F238E27FC236}">
                <a16:creationId xmlns:a16="http://schemas.microsoft.com/office/drawing/2014/main" id="{4DB35824-2E9B-4860-BF31-C3AD0E6712E5}"/>
              </a:ext>
            </a:extLst>
          </p:cNvPr>
          <p:cNvSpPr/>
          <p:nvPr/>
        </p:nvSpPr>
        <p:spPr>
          <a:xfrm>
            <a:off x="5184421" y="4254581"/>
            <a:ext cx="3241798"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 rIns="182880" bIns="228600" rtlCol="0" anchor="ctr" anchorCtr="0">
            <a:noAutofit/>
          </a:bodyPr>
          <a:lstStyle/>
          <a:p>
            <a:pPr lvl="0">
              <a:defRPr/>
            </a:pPr>
            <a:r>
              <a:rPr lang="en-US" dirty="0" err="1">
                <a:solidFill>
                  <a:srgbClr val="000000"/>
                </a:solidFill>
                <a:cs typeface="Calibri" panose="020F0502020204030204" pitchFamily="34" charset="0"/>
              </a:rPr>
              <a:t>Globals</a:t>
            </a:r>
            <a:r>
              <a:rPr lang="en-US" dirty="0">
                <a:solidFill>
                  <a:srgbClr val="000000"/>
                </a:solidFill>
                <a:cs typeface="Calibri" panose="020F0502020204030204" pitchFamily="34" charset="0"/>
              </a:rPr>
              <a:t> can be accessed (and modified!) anywhere.</a:t>
            </a:r>
          </a:p>
        </p:txBody>
      </p:sp>
      <p:sp>
        <p:nvSpPr>
          <p:cNvPr id="12" name="Freeform: Shape 11">
            <a:extLst>
              <a:ext uri="{FF2B5EF4-FFF2-40B4-BE49-F238E27FC236}">
                <a16:creationId xmlns:a16="http://schemas.microsoft.com/office/drawing/2014/main" id="{0C3A448B-CD82-4BF5-BB05-692977D3D6FC}"/>
              </a:ext>
            </a:extLst>
          </p:cNvPr>
          <p:cNvSpPr>
            <a:spLocks/>
          </p:cNvSpPr>
          <p:nvPr/>
        </p:nvSpPr>
        <p:spPr>
          <a:xfrm>
            <a:off x="5184421" y="5257800"/>
            <a:ext cx="3241798"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 rIns="182880" bIns="228600" rtlCol="0" anchor="ctr" anchorCtr="0">
            <a:noAutofit/>
          </a:bodyPr>
          <a:lstStyle/>
          <a:p>
            <a:pPr lvl="0">
              <a:defRPr/>
            </a:pPr>
            <a:r>
              <a:rPr lang="en-US">
                <a:solidFill>
                  <a:srgbClr val="000000"/>
                </a:solidFill>
                <a:cs typeface="Calibri" panose="020F0502020204030204" pitchFamily="34" charset="0"/>
              </a:rPr>
              <a:t>Globals should be avoided - it takes discipline to do so!</a:t>
            </a:r>
            <a:endParaRPr lang="en-US" dirty="0">
              <a:solidFill>
                <a:srgbClr val="000000"/>
              </a:solidFill>
              <a:cs typeface="Calibri" panose="020F0502020204030204" pitchFamily="34" charset="0"/>
            </a:endParaRPr>
          </a:p>
        </p:txBody>
      </p:sp>
      <p:sp>
        <p:nvSpPr>
          <p:cNvPr id="8" name="Freeform: Shape 7">
            <a:extLst>
              <a:ext uri="{FF2B5EF4-FFF2-40B4-BE49-F238E27FC236}">
                <a16:creationId xmlns:a16="http://schemas.microsoft.com/office/drawing/2014/main" id="{BAB62050-EF4B-4D58-A99D-A2F371709FAF}"/>
              </a:ext>
            </a:extLst>
          </p:cNvPr>
          <p:cNvSpPr/>
          <p:nvPr/>
        </p:nvSpPr>
        <p:spPr>
          <a:xfrm>
            <a:off x="2706243" y="3000273"/>
            <a:ext cx="5120640" cy="7315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 rIns="182880" bIns="182880" rtlCol="0" anchor="ctr" anchorCtr="0">
            <a:noAutofit/>
          </a:bodyPr>
          <a:lstStyle/>
          <a:p>
            <a:pPr lvl="0">
              <a:defRPr/>
            </a:pPr>
            <a:r>
              <a:rPr lang="en-US" dirty="0">
                <a:solidFill>
                  <a:srgbClr val="000000"/>
                </a:solidFill>
                <a:cs typeface="Calibri" panose="020F0502020204030204" pitchFamily="34" charset="0"/>
              </a:rPr>
              <a:t>Declare variables where you need them or pass them as arguments to functions to reuse.</a:t>
            </a:r>
          </a:p>
        </p:txBody>
      </p:sp>
    </p:spTree>
    <p:custDataLst>
      <p:tags r:id="rId1"/>
    </p:custDataLst>
    <p:extLst>
      <p:ext uri="{BB962C8B-B14F-4D97-AF65-F5344CB8AC3E}">
        <p14:creationId xmlns:p14="http://schemas.microsoft.com/office/powerpoint/2010/main" val="1333792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par>
                                <p:cTn id="13" presetID="10" presetClass="entr" presetSubtype="0" fill="hold" nodeType="withEffect">
                                  <p:stCondLst>
                                    <p:cond delay="0"/>
                                  </p:stCondLst>
                                  <p:childTnLst>
                                    <p:set>
                                      <p:cBhvr>
                                        <p:cTn id="14" dur="1" fill="hold">
                                          <p:stCondLst>
                                            <p:cond delay="0"/>
                                          </p:stCondLst>
                                        </p:cTn>
                                        <p:tgtEl>
                                          <p:spTgt spid="40">
                                            <p:txEl>
                                              <p:pRg st="8" end="8"/>
                                            </p:txEl>
                                          </p:spTgt>
                                        </p:tgtEl>
                                        <p:attrNameLst>
                                          <p:attrName>style.visibility</p:attrName>
                                        </p:attrNameLst>
                                      </p:cBhvr>
                                      <p:to>
                                        <p:strVal val="visible"/>
                                      </p:to>
                                    </p:set>
                                    <p:animEffect transition="in" filter="fade">
                                      <p:cBhvr>
                                        <p:cTn id="15" dur="500"/>
                                        <p:tgtEl>
                                          <p:spTgt spid="40">
                                            <p:txEl>
                                              <p:pRg st="8" end="8"/>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2"/>
                                        </p:tgtEl>
                                        <p:attrNameLst>
                                          <p:attrName>style.visibility</p:attrName>
                                        </p:attrNameLst>
                                      </p:cBhvr>
                                      <p:to>
                                        <p:strVal val="visible"/>
                                      </p:to>
                                    </p:set>
                                    <p:animEffect transition="in" filter="fade">
                                      <p:cBhvr>
                                        <p:cTn id="20" dur="500"/>
                                        <p:tgtEl>
                                          <p:spTgt spid="12"/>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P spid="11" grpId="0" animBg="1"/>
      <p:bldP spid="12" grpId="0" animBg="1"/>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760BA-08F0-1F46-B396-974C8995DB9D}"/>
              </a:ext>
            </a:extLst>
          </p:cNvPr>
          <p:cNvSpPr>
            <a:spLocks noGrp="1"/>
          </p:cNvSpPr>
          <p:nvPr>
            <p:ph type="title"/>
          </p:nvPr>
        </p:nvSpPr>
        <p:spPr>
          <a:xfrm>
            <a:off x="612648" y="555163"/>
            <a:ext cx="6576502" cy="618631"/>
          </a:xfrm>
        </p:spPr>
        <p:txBody>
          <a:bodyPr/>
          <a:lstStyle/>
          <a:p>
            <a:r>
              <a:rPr lang="en-US" dirty="0">
                <a:solidFill>
                  <a:schemeClr val="bg1"/>
                </a:solidFill>
              </a:rPr>
              <a:t>Recap</a:t>
            </a:r>
          </a:p>
        </p:txBody>
      </p:sp>
      <p:pic>
        <p:nvPicPr>
          <p:cNvPr id="6" name="Content Placeholder 5">
            <a:extLst>
              <a:ext uri="{FF2B5EF4-FFF2-40B4-BE49-F238E27FC236}">
                <a16:creationId xmlns:a16="http://schemas.microsoft.com/office/drawing/2014/main" id="{0B477D7C-B64A-0C45-8BDA-16169854A652}"/>
              </a:ext>
              <a:ext uri="{C183D7F6-B498-43B3-948B-1728B52AA6E4}">
                <adec:decorative xmlns:adec="http://schemas.microsoft.com/office/drawing/2017/decorative" val="1"/>
              </a:ext>
            </a:extLst>
          </p:cNvPr>
          <p:cNvPicPr>
            <a:picLocks noGrp="1" noChangeAspect="1"/>
          </p:cNvPicPr>
          <p:nvPr>
            <p:ph sz="quarter" idx="12"/>
          </p:nvPr>
        </p:nvPicPr>
        <p:blipFill>
          <a:blip r:embed="rId4">
            <a:extLst>
              <a:ext uri="{28A0092B-C50C-407E-A947-70E740481C1C}">
                <a14:useLocalDpi xmlns:a14="http://schemas.microsoft.com/office/drawing/2010/main" val="0"/>
              </a:ext>
            </a:extLst>
          </a:blip>
          <a:srcRect/>
          <a:stretch/>
        </p:blipFill>
        <p:spPr>
          <a:xfrm>
            <a:off x="7632176" y="0"/>
            <a:ext cx="4559808" cy="6858000"/>
          </a:xfrm>
        </p:spPr>
      </p:pic>
      <p:sp>
        <p:nvSpPr>
          <p:cNvPr id="16" name="TextBox 15">
            <a:extLst>
              <a:ext uri="{FF2B5EF4-FFF2-40B4-BE49-F238E27FC236}">
                <a16:creationId xmlns:a16="http://schemas.microsoft.com/office/drawing/2014/main" id="{622C03CC-5863-46E5-B39E-6E813465C043}"/>
              </a:ext>
            </a:extLst>
          </p:cNvPr>
          <p:cNvSpPr txBox="1"/>
          <p:nvPr/>
        </p:nvSpPr>
        <p:spPr>
          <a:xfrm>
            <a:off x="1021479" y="1600200"/>
            <a:ext cx="6309360"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Scope</a:t>
            </a: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 defines where something can be accessed.</a:t>
            </a:r>
          </a:p>
        </p:txBody>
      </p:sp>
      <p:pic>
        <p:nvPicPr>
          <p:cNvPr id="18" name="Graphic 17">
            <a:extLst>
              <a:ext uri="{FF2B5EF4-FFF2-40B4-BE49-F238E27FC236}">
                <a16:creationId xmlns:a16="http://schemas.microsoft.com/office/drawing/2014/main" id="{974E1B57-E277-47E1-8BA7-D02632846FB9}"/>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1849101"/>
            <a:ext cx="333196" cy="333196"/>
          </a:xfrm>
          <a:prstGeom prst="rect">
            <a:avLst/>
          </a:prstGeom>
        </p:spPr>
      </p:pic>
      <p:sp>
        <p:nvSpPr>
          <p:cNvPr id="22" name="TextBox 21">
            <a:extLst>
              <a:ext uri="{FF2B5EF4-FFF2-40B4-BE49-F238E27FC236}">
                <a16:creationId xmlns:a16="http://schemas.microsoft.com/office/drawing/2014/main" id="{28AA2EC5-D5B7-49CC-992E-9DFD7B682F40}"/>
              </a:ext>
            </a:extLst>
          </p:cNvPr>
          <p:cNvSpPr txBox="1"/>
          <p:nvPr/>
        </p:nvSpPr>
        <p:spPr>
          <a:xfrm>
            <a:off x="1021479" y="2710190"/>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There are many types of scope, from </a:t>
            </a:r>
            <a:br>
              <a:rPr lang="en-US" sz="2400" dirty="0">
                <a:solidFill>
                  <a:srgbClr val="FFFFFF"/>
                </a:solidFill>
              </a:rPr>
            </a:br>
            <a:r>
              <a:rPr lang="en-US" sz="2400" b="1" dirty="0">
                <a:solidFill>
                  <a:schemeClr val="accent4">
                    <a:lumMod val="60000"/>
                    <a:lumOff val="40000"/>
                  </a:schemeClr>
                </a:solidFill>
              </a:rPr>
              <a:t>narrow</a:t>
            </a:r>
            <a:r>
              <a:rPr lang="en-US" sz="2400" dirty="0">
                <a:solidFill>
                  <a:srgbClr val="FFFFFF"/>
                </a:solidFill>
              </a:rPr>
              <a:t> (statement) to </a:t>
            </a:r>
            <a:r>
              <a:rPr lang="en-US" sz="2400" b="1" dirty="0">
                <a:solidFill>
                  <a:schemeClr val="accent4">
                    <a:lumMod val="60000"/>
                    <a:lumOff val="40000"/>
                  </a:schemeClr>
                </a:solidFill>
              </a:rPr>
              <a:t>broad</a:t>
            </a:r>
            <a:r>
              <a:rPr lang="en-US" sz="2400" dirty="0">
                <a:solidFill>
                  <a:srgbClr val="FFFFFF"/>
                </a:solidFill>
              </a:rPr>
              <a:t> (global).</a:t>
            </a:r>
          </a:p>
        </p:txBody>
      </p:sp>
      <p:pic>
        <p:nvPicPr>
          <p:cNvPr id="25" name="Graphic 24">
            <a:extLst>
              <a:ext uri="{FF2B5EF4-FFF2-40B4-BE49-F238E27FC236}">
                <a16:creationId xmlns:a16="http://schemas.microsoft.com/office/drawing/2014/main" id="{30DD04B9-2710-4438-9AAC-59512552C328}"/>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2959091"/>
            <a:ext cx="333196" cy="333196"/>
          </a:xfrm>
          <a:prstGeom prst="rect">
            <a:avLst/>
          </a:prstGeom>
        </p:spPr>
      </p:pic>
      <p:sp>
        <p:nvSpPr>
          <p:cNvPr id="28" name="TextBox 27">
            <a:extLst>
              <a:ext uri="{FF2B5EF4-FFF2-40B4-BE49-F238E27FC236}">
                <a16:creationId xmlns:a16="http://schemas.microsoft.com/office/drawing/2014/main" id="{ACE10424-C9E9-4678-8E7D-7FCE713E7144}"/>
              </a:ext>
            </a:extLst>
          </p:cNvPr>
          <p:cNvSpPr txBox="1"/>
          <p:nvPr/>
        </p:nvSpPr>
        <p:spPr>
          <a:xfrm>
            <a:off x="1021479" y="3820180"/>
            <a:ext cx="6309360" cy="1200329"/>
          </a:xfrm>
          <a:prstGeom prst="rect">
            <a:avLst/>
          </a:prstGeom>
          <a:noFill/>
        </p:spPr>
        <p:txBody>
          <a:bodyPr wrap="square" rtlCol="0" anchor="ctr">
            <a:spAutoFit/>
          </a:bodyPr>
          <a:lstStyle/>
          <a:p>
            <a:pPr lvl="0">
              <a:buClr>
                <a:srgbClr val="69EEF0"/>
              </a:buClr>
              <a:buSzPct val="150000"/>
              <a:defRPr/>
            </a:pPr>
            <a:r>
              <a:rPr lang="en-US" sz="2400" b="1" dirty="0">
                <a:solidFill>
                  <a:schemeClr val="accent4">
                    <a:lumMod val="60000"/>
                    <a:lumOff val="40000"/>
                  </a:schemeClr>
                </a:solidFill>
              </a:rPr>
              <a:t>Namespaces</a:t>
            </a:r>
            <a:r>
              <a:rPr lang="en-US" sz="2400" dirty="0">
                <a:solidFill>
                  <a:srgbClr val="FFFFFF"/>
                </a:solidFill>
              </a:rPr>
              <a:t> allow us to put our code into “modules” that help with readability and organization.</a:t>
            </a:r>
          </a:p>
        </p:txBody>
      </p:sp>
      <p:pic>
        <p:nvPicPr>
          <p:cNvPr id="29" name="Graphic 28">
            <a:extLst>
              <a:ext uri="{FF2B5EF4-FFF2-40B4-BE49-F238E27FC236}">
                <a16:creationId xmlns:a16="http://schemas.microsoft.com/office/drawing/2014/main" id="{ADBDC006-4FFD-4184-8D26-47A75640FE87}"/>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4253747"/>
            <a:ext cx="333196" cy="333196"/>
          </a:xfrm>
          <a:prstGeom prst="rect">
            <a:avLst/>
          </a:prstGeom>
        </p:spPr>
      </p:pic>
      <p:sp>
        <p:nvSpPr>
          <p:cNvPr id="30" name="TextBox 29">
            <a:extLst>
              <a:ext uri="{FF2B5EF4-FFF2-40B4-BE49-F238E27FC236}">
                <a16:creationId xmlns:a16="http://schemas.microsoft.com/office/drawing/2014/main" id="{250F3FEC-DF92-4A24-BED0-7451F9AE626F}"/>
              </a:ext>
            </a:extLst>
          </p:cNvPr>
          <p:cNvSpPr txBox="1"/>
          <p:nvPr/>
        </p:nvSpPr>
        <p:spPr>
          <a:xfrm>
            <a:off x="1021479" y="5299501"/>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a:t>
            </a:r>
            <a:r>
              <a:rPr lang="en-US" sz="2400" b="1" dirty="0">
                <a:solidFill>
                  <a:schemeClr val="accent4">
                    <a:lumMod val="60000"/>
                    <a:lumOff val="40000"/>
                  </a:schemeClr>
                </a:solidFill>
              </a:rPr>
              <a:t>standard namespace </a:t>
            </a:r>
            <a:r>
              <a:rPr lang="en-US" sz="2400" dirty="0">
                <a:solidFill>
                  <a:srgbClr val="FFFFFF"/>
                </a:solidFill>
              </a:rPr>
              <a:t>(namespace std) contains a great deal of functionality.</a:t>
            </a:r>
          </a:p>
        </p:txBody>
      </p:sp>
      <p:pic>
        <p:nvPicPr>
          <p:cNvPr id="31" name="Graphic 30">
            <a:extLst>
              <a:ext uri="{FF2B5EF4-FFF2-40B4-BE49-F238E27FC236}">
                <a16:creationId xmlns:a16="http://schemas.microsoft.com/office/drawing/2014/main" id="{04B23A37-122C-416A-8A1F-F39AE2990E82}"/>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5548402"/>
            <a:ext cx="333196" cy="333196"/>
          </a:xfrm>
          <a:prstGeom prst="rect">
            <a:avLst/>
          </a:prstGeom>
        </p:spPr>
      </p:pic>
    </p:spTree>
    <p:custDataLst>
      <p:tags r:id="rId1"/>
    </p:custDataLst>
    <p:extLst>
      <p:ext uri="{BB962C8B-B14F-4D97-AF65-F5344CB8AC3E}">
        <p14:creationId xmlns:p14="http://schemas.microsoft.com/office/powerpoint/2010/main" val="3635585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8"/>
                                        </p:tgtEl>
                                        <p:attrNameLst>
                                          <p:attrName>style.visibility</p:attrName>
                                        </p:attrNameLst>
                                      </p:cBhvr>
                                      <p:to>
                                        <p:strVal val="visible"/>
                                      </p:to>
                                    </p:set>
                                    <p:animEffect transition="in" filter="fade">
                                      <p:cBhvr>
                                        <p:cTn id="15" dur="500"/>
                                        <p:tgtEl>
                                          <p:spTgt spid="28"/>
                                        </p:tgtEl>
                                      </p:cBhvr>
                                    </p:animEffect>
                                  </p:childTnLst>
                                </p:cTn>
                              </p:par>
                              <p:par>
                                <p:cTn id="16" presetID="10" presetClass="entr" presetSubtype="0" fill="hold" nodeType="with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0"/>
                                        </p:tgtEl>
                                        <p:attrNameLst>
                                          <p:attrName>style.visibility</p:attrName>
                                        </p:attrNameLst>
                                      </p:cBhvr>
                                      <p:to>
                                        <p:strVal val="visible"/>
                                      </p:to>
                                    </p:set>
                                    <p:animEffect transition="in" filter="fade">
                                      <p:cBhvr>
                                        <p:cTn id="23" dur="500"/>
                                        <p:tgtEl>
                                          <p:spTgt spid="30"/>
                                        </p:tgtEl>
                                      </p:cBhvr>
                                    </p:animEffect>
                                  </p:childTnLst>
                                </p:cTn>
                              </p:par>
                              <p:par>
                                <p:cTn id="24" presetID="10" presetClass="entr" presetSubtype="0" fill="hold" nodeType="withEffect">
                                  <p:stCondLst>
                                    <p:cond delay="0"/>
                                  </p:stCondLst>
                                  <p:childTnLst>
                                    <p:set>
                                      <p:cBhvr>
                                        <p:cTn id="25" dur="1" fill="hold">
                                          <p:stCondLst>
                                            <p:cond delay="0"/>
                                          </p:stCondLst>
                                        </p:cTn>
                                        <p:tgtEl>
                                          <p:spTgt spid="31"/>
                                        </p:tgtEl>
                                        <p:attrNameLst>
                                          <p:attrName>style.visibility</p:attrName>
                                        </p:attrNameLst>
                                      </p:cBhvr>
                                      <p:to>
                                        <p:strVal val="visible"/>
                                      </p:to>
                                    </p:set>
                                    <p:animEffect transition="in" filter="fade">
                                      <p:cBhvr>
                                        <p:cTn id="26"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8" grpId="0"/>
      <p:bldP spid="3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Welcome!</a:t>
            </a:r>
          </a:p>
        </p:txBody>
      </p:sp>
      <p:pic>
        <p:nvPicPr>
          <p:cNvPr id="25" name="Content Placeholder 5">
            <a:extLst>
              <a:ext uri="{FF2B5EF4-FFF2-40B4-BE49-F238E27FC236}">
                <a16:creationId xmlns:a16="http://schemas.microsoft.com/office/drawing/2014/main" id="{2786F030-A07E-4A04-A39B-BBDA57B7207E}"/>
              </a:ext>
              <a:ext uri="{C183D7F6-B498-43B3-948B-1728B52AA6E4}">
                <adec:decorative xmlns:adec="http://schemas.microsoft.com/office/drawing/2017/decorative" val="1"/>
              </a:ext>
            </a:extLst>
          </p:cNvPr>
          <p:cNvPicPr>
            <a:picLocks noGrp="1" noChangeAspect="1"/>
          </p:cNvPicPr>
          <p:nvPr>
            <p:ph sz="quarter" idx="12"/>
          </p:nvPr>
        </p:nvPicPr>
        <p:blipFill rotWithShape="1">
          <a:blip r:embed="rId4" cstate="print">
            <a:extLst>
              <a:ext uri="{28A0092B-C50C-407E-A947-70E740481C1C}">
                <a14:useLocalDpi xmlns:a14="http://schemas.microsoft.com/office/drawing/2010/main" val="0"/>
              </a:ext>
            </a:extLst>
          </a:blip>
          <a:srcRect l="2590" t="14798" r="64940" b="15491"/>
          <a:stretch/>
        </p:blipFill>
        <p:spPr>
          <a:xfrm>
            <a:off x="609600" y="1600200"/>
            <a:ext cx="3657600" cy="4572000"/>
          </a:xfrm>
        </p:spPr>
      </p:pic>
      <p:sp>
        <p:nvSpPr>
          <p:cNvPr id="6" name="Rectangle 5">
            <a:extLst>
              <a:ext uri="{FF2B5EF4-FFF2-40B4-BE49-F238E27FC236}">
                <a16:creationId xmlns:a16="http://schemas.microsoft.com/office/drawing/2014/main" id="{7116F742-CC0C-4C5B-ABF9-90C3FEA8F87D}"/>
              </a:ext>
              <a:ext uri="{C183D7F6-B498-43B3-948B-1728B52AA6E4}">
                <adec:decorative xmlns:adec="http://schemas.microsoft.com/office/drawing/2017/decorative" val="1"/>
              </a:ext>
            </a:extLst>
          </p:cNvPr>
          <p:cNvSpPr>
            <a:spLocks/>
          </p:cNvSpPr>
          <p:nvPr/>
        </p:nvSpPr>
        <p:spPr>
          <a:xfrm>
            <a:off x="4620706" y="1600200"/>
            <a:ext cx="6961696"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a:ea typeface="+mn-ea"/>
                <a:cs typeface="+mn-cs"/>
              </a:rPr>
              <a:t>Placeholder for the instructor’s welcome message. Video team, please insert the instructor’s video here.</a:t>
            </a:r>
          </a:p>
        </p:txBody>
      </p:sp>
    </p:spTree>
    <p:custDataLst>
      <p:tags r:id="rId1"/>
    </p:custDataLst>
    <p:extLst>
      <p:ext uri="{BB962C8B-B14F-4D97-AF65-F5344CB8AC3E}">
        <p14:creationId xmlns:p14="http://schemas.microsoft.com/office/powerpoint/2010/main" val="20848219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Conclusion</a:t>
            </a:r>
          </a:p>
        </p:txBody>
      </p:sp>
      <p:pic>
        <p:nvPicPr>
          <p:cNvPr id="25" name="Content Placeholder 5">
            <a:extLst>
              <a:ext uri="{FF2B5EF4-FFF2-40B4-BE49-F238E27FC236}">
                <a16:creationId xmlns:a16="http://schemas.microsoft.com/office/drawing/2014/main" id="{2786F030-A07E-4A04-A39B-BBDA57B7207E}"/>
              </a:ext>
              <a:ext uri="{C183D7F6-B498-43B3-948B-1728B52AA6E4}">
                <adec:decorative xmlns:adec="http://schemas.microsoft.com/office/drawing/2017/decorative" val="1"/>
              </a:ext>
            </a:extLst>
          </p:cNvPr>
          <p:cNvPicPr>
            <a:picLocks noGrp="1" noChangeAspect="1"/>
          </p:cNvPicPr>
          <p:nvPr>
            <p:ph sz="quarter" idx="12"/>
          </p:nvPr>
        </p:nvPicPr>
        <p:blipFill rotWithShape="1">
          <a:blip r:embed="rId4" cstate="print">
            <a:extLst>
              <a:ext uri="{28A0092B-C50C-407E-A947-70E740481C1C}">
                <a14:useLocalDpi xmlns:a14="http://schemas.microsoft.com/office/drawing/2010/main" val="0"/>
              </a:ext>
            </a:extLst>
          </a:blip>
          <a:srcRect l="2590" t="14798" r="64940" b="15491"/>
          <a:stretch/>
        </p:blipFill>
        <p:spPr>
          <a:xfrm>
            <a:off x="609600" y="1600200"/>
            <a:ext cx="3657600" cy="4572000"/>
          </a:xfrm>
        </p:spPr>
      </p:pic>
      <p:sp>
        <p:nvSpPr>
          <p:cNvPr id="6" name="Rectangle 5">
            <a:extLst>
              <a:ext uri="{FF2B5EF4-FFF2-40B4-BE49-F238E27FC236}">
                <a16:creationId xmlns:a16="http://schemas.microsoft.com/office/drawing/2014/main" id="{7116F742-CC0C-4C5B-ABF9-90C3FEA8F87D}"/>
              </a:ext>
              <a:ext uri="{C183D7F6-B498-43B3-948B-1728B52AA6E4}">
                <adec:decorative xmlns:adec="http://schemas.microsoft.com/office/drawing/2017/decorative" val="1"/>
              </a:ext>
            </a:extLst>
          </p:cNvPr>
          <p:cNvSpPr>
            <a:spLocks/>
          </p:cNvSpPr>
          <p:nvPr/>
        </p:nvSpPr>
        <p:spPr>
          <a:xfrm>
            <a:off x="4620706" y="1600200"/>
            <a:ext cx="6961696"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a:ea typeface="+mn-ea"/>
                <a:cs typeface="+mn-cs"/>
              </a:rPr>
              <a:t>Placeholder for the instructor’s welcome message. Video team, please insert the instructor’s video here.</a:t>
            </a:r>
          </a:p>
        </p:txBody>
      </p:sp>
    </p:spTree>
    <p:custDataLst>
      <p:tags r:id="rId1"/>
    </p:custDataLst>
    <p:extLst>
      <p:ext uri="{BB962C8B-B14F-4D97-AF65-F5344CB8AC3E}">
        <p14:creationId xmlns:p14="http://schemas.microsoft.com/office/powerpoint/2010/main" val="14884715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F47F-9C2F-2843-B6C2-7673DF1D772B}"/>
              </a:ext>
            </a:extLst>
          </p:cNvPr>
          <p:cNvSpPr>
            <a:spLocks noGrp="1"/>
          </p:cNvSpPr>
          <p:nvPr>
            <p:ph type="title"/>
          </p:nvPr>
        </p:nvSpPr>
        <p:spPr/>
        <p:txBody>
          <a:bodyPr/>
          <a:lstStyle/>
          <a:p>
            <a:r>
              <a:rPr lang="en-US" dirty="0"/>
              <a:t>Thank you for watching.</a:t>
            </a:r>
          </a:p>
        </p:txBody>
      </p:sp>
    </p:spTree>
    <p:custDataLst>
      <p:tags r:id="rId1"/>
    </p:custDataLst>
    <p:extLst>
      <p:ext uri="{BB962C8B-B14F-4D97-AF65-F5344CB8AC3E}">
        <p14:creationId xmlns:p14="http://schemas.microsoft.com/office/powerpoint/2010/main" val="2047924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618631"/>
          </a:xfrm>
        </p:spPr>
        <p:txBody>
          <a:bodyPr/>
          <a:lstStyle/>
          <a:p>
            <a:r>
              <a:rPr lang="en-US" dirty="0">
                <a:solidFill>
                  <a:schemeClr val="bg1"/>
                </a:solidFill>
              </a:rPr>
              <a:t>Scope</a:t>
            </a:r>
          </a:p>
        </p:txBody>
      </p:sp>
      <p:pic>
        <p:nvPicPr>
          <p:cNvPr id="12" name="Graphic 11">
            <a:extLst>
              <a:ext uri="{FF2B5EF4-FFF2-40B4-BE49-F238E27FC236}">
                <a16:creationId xmlns:a16="http://schemas.microsoft.com/office/drawing/2014/main" id="{0CAA3B9A-BF28-418F-9E97-388B5F64A46A}"/>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09600" y="2724499"/>
            <a:ext cx="333196" cy="333196"/>
          </a:xfrm>
          <a:prstGeom prst="rect">
            <a:avLst/>
          </a:prstGeom>
        </p:spPr>
      </p:pic>
      <p:pic>
        <p:nvPicPr>
          <p:cNvPr id="13" name="Graphic 12">
            <a:extLst>
              <a:ext uri="{FF2B5EF4-FFF2-40B4-BE49-F238E27FC236}">
                <a16:creationId xmlns:a16="http://schemas.microsoft.com/office/drawing/2014/main" id="{ADB72734-2FE3-4EB3-A3E1-D7A930CC264D}"/>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09600" y="1757107"/>
            <a:ext cx="333196" cy="333196"/>
          </a:xfrm>
          <a:prstGeom prst="rect">
            <a:avLst/>
          </a:prstGeom>
        </p:spPr>
      </p:pic>
      <p:pic>
        <p:nvPicPr>
          <p:cNvPr id="18" name="Graphic 17">
            <a:extLst>
              <a:ext uri="{FF2B5EF4-FFF2-40B4-BE49-F238E27FC236}">
                <a16:creationId xmlns:a16="http://schemas.microsoft.com/office/drawing/2014/main" id="{FF545D27-9053-4B3B-8DBA-8B48EC29A57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09600" y="3691893"/>
            <a:ext cx="333196" cy="333196"/>
          </a:xfrm>
          <a:prstGeom prst="rect">
            <a:avLst/>
          </a:prstGeom>
        </p:spPr>
      </p:pic>
      <p:sp>
        <p:nvSpPr>
          <p:cNvPr id="10" name="TextBox 9">
            <a:extLst>
              <a:ext uri="{FF2B5EF4-FFF2-40B4-BE49-F238E27FC236}">
                <a16:creationId xmlns:a16="http://schemas.microsoft.com/office/drawing/2014/main" id="{D500D16E-51A0-4ED5-AC0A-273E659C880B}"/>
              </a:ext>
            </a:extLst>
          </p:cNvPr>
          <p:cNvSpPr txBox="1">
            <a:spLocks/>
          </p:cNvSpPr>
          <p:nvPr/>
        </p:nvSpPr>
        <p:spPr>
          <a:xfrm>
            <a:off x="1018431" y="1569761"/>
            <a:ext cx="4905335"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The scope is where an identifier is accessible in your code.</a:t>
            </a:r>
          </a:p>
        </p:txBody>
      </p:sp>
      <p:sp>
        <p:nvSpPr>
          <p:cNvPr id="11" name="TextBox 10">
            <a:extLst>
              <a:ext uri="{FF2B5EF4-FFF2-40B4-BE49-F238E27FC236}">
                <a16:creationId xmlns:a16="http://schemas.microsoft.com/office/drawing/2014/main" id="{D257F077-853D-4058-81BF-C1A7491D05F1}"/>
              </a:ext>
            </a:extLst>
          </p:cNvPr>
          <p:cNvSpPr txBox="1">
            <a:spLocks/>
          </p:cNvSpPr>
          <p:nvPr/>
        </p:nvSpPr>
        <p:spPr>
          <a:xfrm>
            <a:off x="1018431" y="2537154"/>
            <a:ext cx="4905335"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We can’t access variables and functions outside of their scope.</a:t>
            </a:r>
          </a:p>
        </p:txBody>
      </p:sp>
      <p:sp>
        <p:nvSpPr>
          <p:cNvPr id="16" name="TextBox 15">
            <a:extLst>
              <a:ext uri="{FF2B5EF4-FFF2-40B4-BE49-F238E27FC236}">
                <a16:creationId xmlns:a16="http://schemas.microsoft.com/office/drawing/2014/main" id="{BEA8FC6C-3682-4A50-863E-D719BBF253D1}"/>
              </a:ext>
            </a:extLst>
          </p:cNvPr>
          <p:cNvSpPr txBox="1">
            <a:spLocks/>
          </p:cNvSpPr>
          <p:nvPr/>
        </p:nvSpPr>
        <p:spPr>
          <a:xfrm>
            <a:off x="1018431" y="3504547"/>
            <a:ext cx="502920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Every language has different rules for scope, typically multiple scopes.</a:t>
            </a:r>
          </a:p>
        </p:txBody>
      </p:sp>
      <p:sp>
        <p:nvSpPr>
          <p:cNvPr id="19" name="TextBox 18">
            <a:extLst>
              <a:ext uri="{FF2B5EF4-FFF2-40B4-BE49-F238E27FC236}">
                <a16:creationId xmlns:a16="http://schemas.microsoft.com/office/drawing/2014/main" id="{50D41AC1-3708-41D5-A36B-C66FFDA99CC9}"/>
              </a:ext>
            </a:extLst>
          </p:cNvPr>
          <p:cNvSpPr txBox="1">
            <a:spLocks/>
          </p:cNvSpPr>
          <p:nvPr/>
        </p:nvSpPr>
        <p:spPr>
          <a:xfrm>
            <a:off x="1018431" y="4471940"/>
            <a:ext cx="4905335"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Scope can be broad or narrow, and variables may be more or less accessible.</a:t>
            </a:r>
          </a:p>
        </p:txBody>
      </p:sp>
      <p:pic>
        <p:nvPicPr>
          <p:cNvPr id="20" name="Graphic 19">
            <a:extLst>
              <a:ext uri="{FF2B5EF4-FFF2-40B4-BE49-F238E27FC236}">
                <a16:creationId xmlns:a16="http://schemas.microsoft.com/office/drawing/2014/main" id="{FC50DF7A-C2B9-4E98-9D37-2466A4EC7B5B}"/>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09600" y="4659286"/>
            <a:ext cx="333196" cy="333196"/>
          </a:xfrm>
          <a:prstGeom prst="rect">
            <a:avLst/>
          </a:prstGeom>
        </p:spPr>
      </p:pic>
      <p:sp>
        <p:nvSpPr>
          <p:cNvPr id="22" name="Rectangle 21">
            <a:extLst>
              <a:ext uri="{FF2B5EF4-FFF2-40B4-BE49-F238E27FC236}">
                <a16:creationId xmlns:a16="http://schemas.microsoft.com/office/drawing/2014/main" id="{6969C161-D3F6-4641-9C3A-22152EF2774C}"/>
              </a:ext>
              <a:ext uri="{C183D7F6-B498-43B3-948B-1728B52AA6E4}">
                <adec:decorative xmlns:adec="http://schemas.microsoft.com/office/drawing/2017/decorative" val="1"/>
              </a:ext>
            </a:extLst>
          </p:cNvPr>
          <p:cNvSpPr>
            <a:spLocks/>
          </p:cNvSpPr>
          <p:nvPr/>
        </p:nvSpPr>
        <p:spPr>
          <a:xfrm>
            <a:off x="6270141" y="1600200"/>
            <a:ext cx="100182" cy="4572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4" name="TextBox 13">
            <a:extLst>
              <a:ext uri="{FF2B5EF4-FFF2-40B4-BE49-F238E27FC236}">
                <a16:creationId xmlns:a16="http://schemas.microsoft.com/office/drawing/2014/main" id="{EEC4290E-C826-47C6-8BD0-819A8D84DE7E}"/>
              </a:ext>
            </a:extLst>
          </p:cNvPr>
          <p:cNvSpPr txBox="1">
            <a:spLocks/>
          </p:cNvSpPr>
          <p:nvPr/>
        </p:nvSpPr>
        <p:spPr>
          <a:xfrm>
            <a:off x="1018432" y="5593222"/>
            <a:ext cx="4905335"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Scope can be used properly or abused!</a:t>
            </a:r>
          </a:p>
        </p:txBody>
      </p:sp>
      <p:sp>
        <p:nvSpPr>
          <p:cNvPr id="21" name="Rectangle 20">
            <a:extLst>
              <a:ext uri="{FF2B5EF4-FFF2-40B4-BE49-F238E27FC236}">
                <a16:creationId xmlns:a16="http://schemas.microsoft.com/office/drawing/2014/main" id="{1655D2D1-DB14-4CE7-B22F-3F4EE2C3A7F8}"/>
              </a:ext>
            </a:extLst>
          </p:cNvPr>
          <p:cNvSpPr/>
          <p:nvPr/>
        </p:nvSpPr>
        <p:spPr>
          <a:xfrm>
            <a:off x="6370320" y="1600200"/>
            <a:ext cx="5212080" cy="45720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800" dirty="0">
                <a:solidFill>
                  <a:srgbClr val="0000FF"/>
                </a:solidFill>
                <a:latin typeface="Consolas" panose="020B0609020204030204" pitchFamily="49" charset="0"/>
              </a:rPr>
              <a:t>int </a:t>
            </a:r>
            <a:r>
              <a:rPr lang="en-US" sz="1800" dirty="0" err="1">
                <a:solidFill>
                  <a:srgbClr val="000000"/>
                </a:solidFill>
                <a:latin typeface="Consolas" panose="020B0609020204030204" pitchFamily="49" charset="0"/>
              </a:rPr>
              <a:t>x_global</a:t>
            </a:r>
            <a:r>
              <a:rPr lang="en-US" sz="1800" dirty="0">
                <a:solidFill>
                  <a:srgbClr val="000000"/>
                </a:solidFill>
                <a:latin typeface="Consolas" panose="020B0609020204030204" pitchFamily="49" charset="0"/>
              </a:rPr>
              <a:t> = 0;</a:t>
            </a:r>
          </a:p>
          <a:p>
            <a:pPr defTabSz="457200"/>
            <a:endParaRPr lang="en-US" sz="1800" dirty="0">
              <a:solidFill>
                <a:srgbClr val="0000FF"/>
              </a:solidFill>
              <a:latin typeface="Consolas" panose="020B0609020204030204" pitchFamily="49" charset="0"/>
            </a:endParaRPr>
          </a:p>
          <a:p>
            <a:pPr defTabSz="457200"/>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main()</a:t>
            </a:r>
          </a:p>
          <a:p>
            <a:pPr defTabSz="457200"/>
            <a:r>
              <a:rPr lang="en-US" sz="1800" dirty="0">
                <a:solidFill>
                  <a:srgbClr val="000000"/>
                </a:solidFill>
                <a:latin typeface="Consolas" panose="020B0609020204030204" pitchFamily="49" charset="0"/>
              </a:rPr>
              <a:t>{</a:t>
            </a:r>
          </a:p>
          <a:p>
            <a:pPr defTabSz="457200"/>
            <a:r>
              <a:rPr lang="es-ES" sz="1800" dirty="0">
                <a:solidFill>
                  <a:srgbClr val="0000FF"/>
                </a:solidFill>
                <a:latin typeface="Consolas" panose="020B0609020204030204" pitchFamily="49" charset="0"/>
              </a:rPr>
              <a:t>	</a:t>
            </a:r>
            <a:r>
              <a:rPr lang="es-ES" sz="1800" dirty="0" err="1">
                <a:solidFill>
                  <a:srgbClr val="0000FF"/>
                </a:solidFill>
                <a:latin typeface="Consolas" panose="020B0609020204030204" pitchFamily="49" charset="0"/>
              </a:rPr>
              <a:t>int</a:t>
            </a:r>
            <a:r>
              <a:rPr lang="es-ES" sz="1800" dirty="0">
                <a:solidFill>
                  <a:srgbClr val="000000"/>
                </a:solidFill>
                <a:latin typeface="Consolas" panose="020B0609020204030204" pitchFamily="49" charset="0"/>
              </a:rPr>
              <a:t> </a:t>
            </a:r>
            <a:r>
              <a:rPr lang="es-ES" sz="1800" dirty="0" err="1">
                <a:solidFill>
                  <a:srgbClr val="000000"/>
                </a:solidFill>
                <a:latin typeface="Consolas" panose="020B0609020204030204" pitchFamily="49" charset="0"/>
              </a:rPr>
              <a:t>x_local</a:t>
            </a:r>
            <a:r>
              <a:rPr lang="es-ES" sz="1800" dirty="0">
                <a:solidFill>
                  <a:srgbClr val="000000"/>
                </a:solidFill>
                <a:latin typeface="Consolas" panose="020B0609020204030204" pitchFamily="49" charset="0"/>
              </a:rPr>
              <a:t> = 10;</a:t>
            </a:r>
          </a:p>
          <a:p>
            <a:pPr defTabSz="457200"/>
            <a:endParaRPr lang="en-US" sz="1800" dirty="0">
              <a:solidFill>
                <a:srgbClr val="000000"/>
              </a:solidFill>
              <a:latin typeface="Consolas" panose="020B0609020204030204" pitchFamily="49" charset="0"/>
            </a:endParaRPr>
          </a:p>
          <a:p>
            <a:pPr defTabSz="457200"/>
            <a:r>
              <a:rPr lang="en-US" sz="1800" dirty="0">
                <a:solidFill>
                  <a:srgbClr val="000000"/>
                </a:solidFill>
                <a:latin typeface="Consolas" panose="020B0609020204030204" pitchFamily="49" charset="0"/>
              </a:rPr>
              <a:t>	if (</a:t>
            </a:r>
            <a:r>
              <a:rPr lang="en-US" sz="1800" dirty="0" err="1">
                <a:solidFill>
                  <a:srgbClr val="000000"/>
                </a:solidFill>
                <a:latin typeface="Consolas" panose="020B0609020204030204" pitchFamily="49" charset="0"/>
              </a:rPr>
              <a:t>x_local</a:t>
            </a:r>
            <a:r>
              <a:rPr lang="en-US" sz="1800" dirty="0">
                <a:solidFill>
                  <a:srgbClr val="000000"/>
                </a:solidFill>
                <a:latin typeface="Consolas" panose="020B0609020204030204" pitchFamily="49" charset="0"/>
              </a:rPr>
              <a:t> &gt; 2)</a:t>
            </a:r>
          </a:p>
          <a:p>
            <a:pPr defTabSz="457200"/>
            <a:r>
              <a:rPr lang="en-US" sz="1800" dirty="0">
                <a:solidFill>
                  <a:srgbClr val="000000"/>
                </a:solidFill>
                <a:latin typeface="Consolas" panose="020B0609020204030204" pitchFamily="49" charset="0"/>
              </a:rPr>
              <a:t>	{</a:t>
            </a:r>
          </a:p>
          <a:p>
            <a:pPr defTabSz="457200"/>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x_statement</a:t>
            </a:r>
            <a:r>
              <a:rPr lang="en-US" sz="1800" dirty="0">
                <a:solidFill>
                  <a:srgbClr val="000000"/>
                </a:solidFill>
                <a:latin typeface="Consolas" panose="020B0609020204030204" pitchFamily="49" charset="0"/>
              </a:rPr>
              <a:t> = 5;</a:t>
            </a:r>
          </a:p>
          <a:p>
            <a:pPr defTabSz="457200"/>
            <a:r>
              <a:rPr lang="en-US" sz="1800" dirty="0">
                <a:solidFill>
                  <a:srgbClr val="000000"/>
                </a:solidFill>
                <a:latin typeface="Consolas" panose="020B0609020204030204" pitchFamily="49" charset="0"/>
              </a:rPr>
              <a:t>	}</a:t>
            </a:r>
          </a:p>
          <a:p>
            <a:pPr defTabSz="457200"/>
            <a:r>
              <a:rPr lang="en-US" sz="1800" dirty="0">
                <a:solidFill>
                  <a:srgbClr val="0000FF"/>
                </a:solidFill>
                <a:latin typeface="Consolas" panose="020B0609020204030204" pitchFamily="49" charset="0"/>
              </a:rPr>
              <a:t>	return</a:t>
            </a:r>
            <a:r>
              <a:rPr lang="en-US" sz="1800" dirty="0">
                <a:solidFill>
                  <a:srgbClr val="000000"/>
                </a:solidFill>
                <a:latin typeface="Consolas" panose="020B0609020204030204" pitchFamily="49" charset="0"/>
              </a:rPr>
              <a:t> 0;</a:t>
            </a:r>
          </a:p>
          <a:p>
            <a:pPr defTabSz="457200"/>
            <a:r>
              <a:rPr lang="en-US" sz="1800" dirty="0">
                <a:solidFill>
                  <a:srgbClr val="000000"/>
                </a:solidFill>
                <a:latin typeface="Consolas" panose="020B0609020204030204" pitchFamily="49" charset="0"/>
              </a:rPr>
              <a:t>}</a:t>
            </a:r>
            <a:endParaRPr lang="en-US" sz="4400" dirty="0"/>
          </a:p>
        </p:txBody>
      </p:sp>
      <p:pic>
        <p:nvPicPr>
          <p:cNvPr id="15" name="Graphic 14">
            <a:extLst>
              <a:ext uri="{FF2B5EF4-FFF2-40B4-BE49-F238E27FC236}">
                <a16:creationId xmlns:a16="http://schemas.microsoft.com/office/drawing/2014/main" id="{6C23CAEC-2E74-4717-8AF3-4007C1944894}"/>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09600" y="5626680"/>
            <a:ext cx="333196" cy="333196"/>
          </a:xfrm>
          <a:prstGeom prst="rect">
            <a:avLst/>
          </a:prstGeom>
        </p:spPr>
      </p:pic>
    </p:spTree>
    <p:custDataLst>
      <p:tags r:id="rId1"/>
    </p:custDataLst>
    <p:extLst>
      <p:ext uri="{BB962C8B-B14F-4D97-AF65-F5344CB8AC3E}">
        <p14:creationId xmlns:p14="http://schemas.microsoft.com/office/powerpoint/2010/main" val="18047725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P spid="19" grpId="0"/>
      <p:bldP spid="1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Local Scope</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279296"/>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Variables or parameters you declare inside a function</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1846463"/>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Only accessible inside that function</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2413631"/>
            <a:ext cx="10786574" cy="406032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Foo(</a:t>
            </a:r>
            <a:r>
              <a:rPr lang="en-US" sz="1600" dirty="0">
                <a:solidFill>
                  <a:srgbClr val="0000FF"/>
                </a:solidFill>
                <a:latin typeface="Consolas" panose="020B0609020204030204" pitchFamily="49" charset="0"/>
              </a:rPr>
              <a:t>float</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value</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count</a:t>
            </a:r>
            <a:r>
              <a:rPr lang="en-US" sz="1600" dirty="0">
                <a:solidFill>
                  <a:srgbClr val="000000"/>
                </a:solidFill>
                <a:latin typeface="Consolas" panose="020B0609020204030204" pitchFamily="49" charset="0"/>
              </a:rPr>
              <a:t>)</a:t>
            </a:r>
          </a:p>
          <a:p>
            <a:pPr defTabSz="457200"/>
            <a:r>
              <a:rPr lang="en-US" sz="1600" dirty="0">
                <a:solidFill>
                  <a:srgbClr val="000000"/>
                </a:solidFill>
                <a:latin typeface="Consolas" panose="020B0609020204030204" pitchFamily="49" charset="0"/>
              </a:rPr>
              <a:t>{</a:t>
            </a:r>
          </a:p>
          <a:p>
            <a:pPr defTabSz="457200"/>
            <a:r>
              <a:rPr lang="es-ES" sz="1600" dirty="0">
                <a:solidFill>
                  <a:srgbClr val="0000FF"/>
                </a:solidFill>
                <a:latin typeface="Consolas" panose="020B0609020204030204" pitchFamily="49" charset="0"/>
              </a:rPr>
              <a:t>	</a:t>
            </a:r>
            <a:r>
              <a:rPr lang="es-ES" sz="1600" dirty="0" err="1">
                <a:solidFill>
                  <a:srgbClr val="000000"/>
                </a:solidFill>
                <a:latin typeface="Consolas" panose="020B0609020204030204" pitchFamily="49" charset="0"/>
              </a:rPr>
              <a:t>cout</a:t>
            </a:r>
            <a:r>
              <a:rPr lang="es-ES" sz="1600" dirty="0">
                <a:solidFill>
                  <a:srgbClr val="000000"/>
                </a:solidFill>
                <a:latin typeface="Consolas" panose="020B0609020204030204" pitchFamily="49" charset="0"/>
              </a:rPr>
              <a:t> &lt;&lt; </a:t>
            </a:r>
            <a:r>
              <a:rPr lang="es-ES" sz="1600" dirty="0" err="1">
                <a:solidFill>
                  <a:schemeClr val="accent3">
                    <a:lumMod val="75000"/>
                  </a:schemeClr>
                </a:solidFill>
                <a:latin typeface="Consolas" panose="020B0609020204030204" pitchFamily="49" charset="0"/>
              </a:rPr>
              <a:t>value</a:t>
            </a:r>
            <a:r>
              <a:rPr lang="es-ES" sz="1600" dirty="0">
                <a:solidFill>
                  <a:srgbClr val="000000"/>
                </a:solidFill>
                <a:latin typeface="Consolas" panose="020B0609020204030204" pitchFamily="49" charset="0"/>
              </a:rPr>
              <a:t> &lt;&lt; </a:t>
            </a:r>
            <a:r>
              <a:rPr lang="es-ES" sz="1600" dirty="0" err="1">
                <a:solidFill>
                  <a:srgbClr val="000000"/>
                </a:solidFill>
                <a:latin typeface="Consolas" panose="020B0609020204030204" pitchFamily="49" charset="0"/>
              </a:rPr>
              <a:t>endl</a:t>
            </a:r>
            <a:r>
              <a:rPr lang="es-ES" sz="1600" dirty="0">
                <a:solidFill>
                  <a:srgbClr val="000000"/>
                </a:solidFill>
                <a:latin typeface="Consolas" panose="020B0609020204030204" pitchFamily="49" charset="0"/>
              </a:rPr>
              <a:t>;</a:t>
            </a:r>
            <a:r>
              <a:rPr lang="es-ES" sz="1600" dirty="0">
                <a:solidFill>
                  <a:srgbClr val="0000FF"/>
                </a:solidFill>
                <a:latin typeface="Consolas" panose="020B0609020204030204" pitchFamily="49" charset="0"/>
              </a:rPr>
              <a:t>	</a:t>
            </a:r>
            <a:r>
              <a:rPr lang="es-ES" sz="1600" dirty="0">
                <a:solidFill>
                  <a:srgbClr val="008000"/>
                </a:solidFill>
                <a:latin typeface="Consolas" panose="020B0609020204030204" pitchFamily="49" charset="0"/>
              </a:rPr>
              <a:t>// OK</a:t>
            </a:r>
          </a:p>
          <a:p>
            <a:pPr defTabSz="457200"/>
            <a:r>
              <a:rPr lang="es-ES" sz="1600" dirty="0">
                <a:solidFill>
                  <a:srgbClr val="0000FF"/>
                </a:solidFill>
                <a:latin typeface="Consolas" panose="020B0609020204030204" pitchFamily="49" charset="0"/>
              </a:rPr>
              <a:t>	</a:t>
            </a:r>
            <a:r>
              <a:rPr lang="es-ES" sz="1600" dirty="0" err="1">
                <a:solidFill>
                  <a:srgbClr val="000000"/>
                </a:solidFill>
                <a:latin typeface="Consolas" panose="020B0609020204030204" pitchFamily="49" charset="0"/>
              </a:rPr>
              <a:t>cout</a:t>
            </a:r>
            <a:r>
              <a:rPr lang="es-ES" sz="1600" dirty="0">
                <a:solidFill>
                  <a:srgbClr val="000000"/>
                </a:solidFill>
                <a:latin typeface="Consolas" panose="020B0609020204030204" pitchFamily="49" charset="0"/>
              </a:rPr>
              <a:t> &lt;&lt; </a:t>
            </a:r>
            <a:r>
              <a:rPr lang="es-ES" sz="1600" dirty="0" err="1">
                <a:solidFill>
                  <a:schemeClr val="accent3">
                    <a:lumMod val="75000"/>
                  </a:schemeClr>
                </a:solidFill>
                <a:latin typeface="Consolas" panose="020B0609020204030204" pitchFamily="49" charset="0"/>
              </a:rPr>
              <a:t>count</a:t>
            </a:r>
            <a:r>
              <a:rPr lang="es-ES" sz="1600" dirty="0">
                <a:solidFill>
                  <a:srgbClr val="000000"/>
                </a:solidFill>
                <a:latin typeface="Consolas" panose="020B0609020204030204" pitchFamily="49" charset="0"/>
              </a:rPr>
              <a:t> &lt;&lt; </a:t>
            </a:r>
            <a:r>
              <a:rPr lang="es-ES" sz="1600" dirty="0" err="1">
                <a:solidFill>
                  <a:srgbClr val="000000"/>
                </a:solidFill>
                <a:latin typeface="Consolas" panose="020B0609020204030204" pitchFamily="49" charset="0"/>
              </a:rPr>
              <a:t>endl</a:t>
            </a:r>
            <a:r>
              <a:rPr lang="es-ES" sz="1600" dirty="0">
                <a:solidFill>
                  <a:srgbClr val="000000"/>
                </a:solidFill>
                <a:latin typeface="Consolas" panose="020B0609020204030204" pitchFamily="49" charset="0"/>
              </a:rPr>
              <a:t>;</a:t>
            </a:r>
            <a:r>
              <a:rPr lang="es-ES" sz="1600" dirty="0">
                <a:solidFill>
                  <a:srgbClr val="0000FF"/>
                </a:solidFill>
                <a:latin typeface="Consolas" panose="020B0609020204030204" pitchFamily="49" charset="0"/>
              </a:rPr>
              <a:t>	</a:t>
            </a:r>
            <a:r>
              <a:rPr lang="es-ES" sz="1600" dirty="0">
                <a:solidFill>
                  <a:srgbClr val="008000"/>
                </a:solidFill>
                <a:latin typeface="Consolas" panose="020B0609020204030204" pitchFamily="49" charset="0"/>
              </a:rPr>
              <a:t>// OK</a:t>
            </a:r>
          </a:p>
          <a:p>
            <a:pPr defTabSz="457200"/>
            <a:r>
              <a:rPr lang="es-ES" sz="1600" dirty="0">
                <a:solidFill>
                  <a:srgbClr val="000000"/>
                </a:solidFill>
                <a:latin typeface="Consolas" panose="020B0609020204030204" pitchFamily="49" charset="0"/>
              </a:rPr>
              <a:t>	</a:t>
            </a:r>
            <a:r>
              <a:rPr lang="es-ES" sz="1600" dirty="0" err="1">
                <a:solidFill>
                  <a:srgbClr val="000000"/>
                </a:solidFill>
                <a:latin typeface="Consolas" panose="020B0609020204030204" pitchFamily="49" charset="0"/>
              </a:rPr>
              <a:t>someValue</a:t>
            </a:r>
            <a:r>
              <a:rPr lang="es-ES" sz="1600" dirty="0">
                <a:solidFill>
                  <a:srgbClr val="000000"/>
                </a:solidFill>
                <a:latin typeface="Consolas" panose="020B0609020204030204" pitchFamily="49" charset="0"/>
              </a:rPr>
              <a:t> = 100; 		</a:t>
            </a:r>
            <a:r>
              <a:rPr lang="es-ES" sz="1600" dirty="0">
                <a:solidFill>
                  <a:srgbClr val="008000"/>
                </a:solidFill>
                <a:latin typeface="Consolas" panose="020B0609020204030204" pitchFamily="49" charset="0"/>
              </a:rPr>
              <a:t>// error, local </a:t>
            </a:r>
            <a:r>
              <a:rPr lang="es-ES" sz="1600" dirty="0" err="1">
                <a:solidFill>
                  <a:srgbClr val="008000"/>
                </a:solidFill>
                <a:latin typeface="Consolas" panose="020B0609020204030204" pitchFamily="49" charset="0"/>
              </a:rPr>
              <a:t>to</a:t>
            </a:r>
            <a:r>
              <a:rPr lang="es-ES" sz="1600" dirty="0">
                <a:solidFill>
                  <a:srgbClr val="008000"/>
                </a:solidFill>
                <a:latin typeface="Consolas" panose="020B0609020204030204" pitchFamily="49" charset="0"/>
              </a:rPr>
              <a:t> "</a:t>
            </a:r>
            <a:r>
              <a:rPr lang="es-ES" sz="1600" dirty="0" err="1">
                <a:solidFill>
                  <a:srgbClr val="008000"/>
                </a:solidFill>
                <a:latin typeface="Consolas" panose="020B0609020204030204" pitchFamily="49" charset="0"/>
              </a:rPr>
              <a:t>main</a:t>
            </a:r>
            <a:r>
              <a:rPr lang="es-ES" sz="1600" dirty="0">
                <a:solidFill>
                  <a:srgbClr val="008000"/>
                </a:solidFill>
                <a:latin typeface="Consolas" panose="020B0609020204030204" pitchFamily="49" charset="0"/>
              </a:rPr>
              <a:t>()"</a:t>
            </a:r>
          </a:p>
          <a:p>
            <a:pPr defTabSz="457200"/>
            <a:r>
              <a:rPr lang="en-US" sz="1600" dirty="0">
                <a:solidFill>
                  <a:srgbClr val="000000"/>
                </a:solidFill>
                <a:latin typeface="Consolas" panose="020B0609020204030204" pitchFamily="49" charset="0"/>
              </a:rPr>
              <a:t>}</a:t>
            </a:r>
          </a:p>
          <a:p>
            <a:pPr defTabSz="457200"/>
            <a:endParaRPr lang="en-US" sz="1600" dirty="0">
              <a:solidFill>
                <a:srgbClr val="000000"/>
              </a:solidFill>
              <a:latin typeface="Consolas" panose="020B0609020204030204" pitchFamily="49" charset="0"/>
            </a:endParaRPr>
          </a:p>
          <a:p>
            <a:pPr defTabSz="457200"/>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main()</a:t>
            </a:r>
          </a:p>
          <a:p>
            <a:pPr defTabSz="457200"/>
            <a:r>
              <a:rPr lang="en-US" sz="1600" dirty="0">
                <a:solidFill>
                  <a:srgbClr val="000000"/>
                </a:solidFill>
                <a:latin typeface="Consolas" panose="020B0609020204030204" pitchFamily="49" charset="0"/>
              </a:rPr>
              <a:t>{</a:t>
            </a:r>
          </a:p>
          <a:p>
            <a:pPr defTabSz="457200"/>
            <a:r>
              <a:rPr lang="en-US" sz="1600" dirty="0">
                <a:solidFill>
                  <a:srgbClr val="0000FF"/>
                </a:solidFill>
                <a:latin typeface="Consolas" panose="020B0609020204030204" pitchFamily="49" charset="0"/>
              </a:rPr>
              <a:t>	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someValue</a:t>
            </a:r>
            <a:r>
              <a:rPr lang="en-US" sz="1600" dirty="0">
                <a:solidFill>
                  <a:srgbClr val="000000"/>
                </a:solidFill>
                <a:latin typeface="Consolas" panose="020B0609020204030204" pitchFamily="49" charset="0"/>
              </a:rPr>
              <a:t> = 10;</a:t>
            </a:r>
            <a:endParaRPr lang="en-US" sz="1600" dirty="0">
              <a:solidFill>
                <a:srgbClr val="008000"/>
              </a:solidFill>
              <a:latin typeface="Consolas" panose="020B0609020204030204" pitchFamily="49" charset="0"/>
            </a:endParaRPr>
          </a:p>
          <a:p>
            <a:pPr defTabSz="457200"/>
            <a:r>
              <a:rPr lang="en-US" sz="1600" dirty="0">
                <a:solidFill>
                  <a:srgbClr val="000000"/>
                </a:solidFill>
                <a:latin typeface="Consolas" panose="020B0609020204030204" pitchFamily="49" charset="0"/>
              </a:rPr>
              <a:t>	Foo(3.14f, 5);</a:t>
            </a:r>
          </a:p>
          <a:p>
            <a:pPr defTabSz="457200"/>
            <a:r>
              <a:rPr lang="en-US" sz="1600" dirty="0">
                <a:solidFill>
                  <a:srgbClr val="000000"/>
                </a:solidFill>
                <a:latin typeface="Consolas" panose="020B0609020204030204" pitchFamily="49" charset="0"/>
              </a:rPr>
              <a:t>	count = 25;			</a:t>
            </a:r>
            <a:r>
              <a:rPr lang="en-US" sz="1600" dirty="0">
                <a:solidFill>
                  <a:srgbClr val="008000"/>
                </a:solidFill>
                <a:latin typeface="Consolas" panose="020B0609020204030204" pitchFamily="49" charset="0"/>
              </a:rPr>
              <a:t>// error, local to "Foo()"</a:t>
            </a:r>
            <a:endParaRPr lang="en-US" sz="1600" dirty="0">
              <a:solidFill>
                <a:srgbClr val="000000"/>
              </a:solidFill>
              <a:latin typeface="Consolas" panose="020B0609020204030204" pitchFamily="49" charset="0"/>
            </a:endParaRPr>
          </a:p>
          <a:p>
            <a:pPr defTabSz="457200"/>
            <a:r>
              <a:rPr lang="en-US" sz="1600" dirty="0">
                <a:solidFill>
                  <a:srgbClr val="000000"/>
                </a:solidFill>
                <a:latin typeface="Consolas" panose="020B0609020204030204" pitchFamily="49" charset="0"/>
              </a:rPr>
              <a:t>	value = 6.28f;		</a:t>
            </a:r>
            <a:r>
              <a:rPr lang="en-US" sz="1600" dirty="0">
                <a:solidFill>
                  <a:srgbClr val="008000"/>
                </a:solidFill>
                <a:latin typeface="Consolas" panose="020B0609020204030204" pitchFamily="49" charset="0"/>
              </a:rPr>
              <a:t>// error, local to "Foo()"</a:t>
            </a:r>
            <a:endParaRPr lang="en-US" sz="1600" dirty="0">
              <a:solidFill>
                <a:srgbClr val="000000"/>
              </a:solidFill>
              <a:latin typeface="Consolas" panose="020B0609020204030204" pitchFamily="49" charset="0"/>
            </a:endParaRPr>
          </a:p>
          <a:p>
            <a:pPr defTabSz="457200"/>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&lt;&lt; </a:t>
            </a:r>
            <a:r>
              <a:rPr lang="en-US" sz="1600" dirty="0" err="1">
                <a:solidFill>
                  <a:srgbClr val="000000"/>
                </a:solidFill>
                <a:latin typeface="Consolas" panose="020B0609020204030204" pitchFamily="49" charset="0"/>
              </a:rPr>
              <a:t>someValue</a:t>
            </a:r>
            <a:r>
              <a:rPr lang="en-US" sz="1600" dirty="0">
                <a:solidFill>
                  <a:srgbClr val="000000"/>
                </a:solidFill>
                <a:latin typeface="Consolas" panose="020B0609020204030204" pitchFamily="49" charset="0"/>
              </a:rPr>
              <a:t>;	</a:t>
            </a:r>
            <a:r>
              <a:rPr lang="en-US" sz="1600" dirty="0">
                <a:solidFill>
                  <a:srgbClr val="008000"/>
                </a:solidFill>
                <a:latin typeface="Consolas" panose="020B0609020204030204" pitchFamily="49" charset="0"/>
              </a:rPr>
              <a:t>// OK</a:t>
            </a:r>
            <a:endParaRPr lang="en-US" sz="1600" dirty="0">
              <a:solidFill>
                <a:srgbClr val="000000"/>
              </a:solidFill>
              <a:latin typeface="Consolas" panose="020B0609020204030204" pitchFamily="49" charset="0"/>
            </a:endParaRPr>
          </a:p>
          <a:p>
            <a:pPr defTabSz="457200"/>
            <a:r>
              <a:rPr lang="en-US" sz="1600" dirty="0">
                <a:solidFill>
                  <a:srgbClr val="0000FF"/>
                </a:solidFill>
                <a:latin typeface="Consolas" panose="020B0609020204030204" pitchFamily="49" charset="0"/>
              </a:rPr>
              <a:t>	return</a:t>
            </a:r>
            <a:r>
              <a:rPr lang="en-US" sz="1600" dirty="0">
                <a:solidFill>
                  <a:srgbClr val="000000"/>
                </a:solidFill>
                <a:latin typeface="Consolas" panose="020B0609020204030204" pitchFamily="49" charset="0"/>
              </a:rPr>
              <a:t> 0;</a:t>
            </a:r>
          </a:p>
          <a:p>
            <a:pPr defTabSz="457200"/>
            <a:r>
              <a:rPr lang="en-US" sz="1600" dirty="0">
                <a:solidFill>
                  <a:srgbClr val="000000"/>
                </a:solidFill>
                <a:latin typeface="Consolas" panose="020B0609020204030204" pitchFamily="49" charset="0"/>
              </a:rPr>
              <a:t>}</a:t>
            </a:r>
            <a:endParaRPr lang="en-US" sz="4000"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2413631"/>
            <a:ext cx="100182" cy="406032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343531"/>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910698"/>
            <a:ext cx="333196" cy="333196"/>
          </a:xfrm>
          <a:prstGeom prst="rect">
            <a:avLst/>
          </a:prstGeom>
        </p:spPr>
      </p:pic>
      <p:sp>
        <p:nvSpPr>
          <p:cNvPr id="13" name="Rectangle 12">
            <a:extLst>
              <a:ext uri="{FF2B5EF4-FFF2-40B4-BE49-F238E27FC236}">
                <a16:creationId xmlns:a16="http://schemas.microsoft.com/office/drawing/2014/main" id="{C8A9945A-557C-419A-B689-2A8E221E2DA2}"/>
              </a:ext>
            </a:extLst>
          </p:cNvPr>
          <p:cNvSpPr/>
          <p:nvPr/>
        </p:nvSpPr>
        <p:spPr>
          <a:xfrm>
            <a:off x="4868067" y="2485140"/>
            <a:ext cx="3108960" cy="82296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chemeClr val="tx1"/>
                </a:solidFill>
                <a:cs typeface="Calibri" panose="020F0502020204030204" pitchFamily="34" charset="0"/>
              </a:rPr>
              <a:t>These parameters are local to the Foo() function.</a:t>
            </a:r>
          </a:p>
        </p:txBody>
      </p:sp>
      <p:sp>
        <p:nvSpPr>
          <p:cNvPr id="14" name="Rectangle 13">
            <a:extLst>
              <a:ext uri="{FF2B5EF4-FFF2-40B4-BE49-F238E27FC236}">
                <a16:creationId xmlns:a16="http://schemas.microsoft.com/office/drawing/2014/main" id="{18A3AECD-A228-4BB8-9668-CD07590310DC}"/>
              </a:ext>
              <a:ext uri="{C183D7F6-B498-43B3-948B-1728B52AA6E4}">
                <adec:decorative xmlns:adec="http://schemas.microsoft.com/office/drawing/2017/decorative" val="1"/>
              </a:ext>
            </a:extLst>
          </p:cNvPr>
          <p:cNvSpPr/>
          <p:nvPr/>
        </p:nvSpPr>
        <p:spPr>
          <a:xfrm>
            <a:off x="1797050" y="2485140"/>
            <a:ext cx="2639219" cy="255266"/>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C9F779A4-3003-4EBC-8666-14C042D2012B}"/>
              </a:ext>
            </a:extLst>
          </p:cNvPr>
          <p:cNvSpPr/>
          <p:nvPr/>
        </p:nvSpPr>
        <p:spPr>
          <a:xfrm>
            <a:off x="3704282" y="4321277"/>
            <a:ext cx="2743200" cy="73152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chemeClr val="tx1"/>
                </a:solidFill>
                <a:cs typeface="Calibri" panose="020F0502020204030204" pitchFamily="34" charset="0"/>
              </a:rPr>
              <a:t>This variable is local to the main() function.</a:t>
            </a:r>
          </a:p>
        </p:txBody>
      </p:sp>
      <p:cxnSp>
        <p:nvCxnSpPr>
          <p:cNvPr id="23" name="Connector: Elbow 22">
            <a:extLst>
              <a:ext uri="{FF2B5EF4-FFF2-40B4-BE49-F238E27FC236}">
                <a16:creationId xmlns:a16="http://schemas.microsoft.com/office/drawing/2014/main" id="{E3F0FE32-611E-426F-B8F8-A1A84F1B2D49}"/>
              </a:ext>
              <a:ext uri="{C183D7F6-B498-43B3-948B-1728B52AA6E4}">
                <adec:decorative xmlns:adec="http://schemas.microsoft.com/office/drawing/2017/decorative" val="1"/>
              </a:ext>
            </a:extLst>
          </p:cNvPr>
          <p:cNvCxnSpPr>
            <a:cxnSpLocks/>
            <a:stCxn id="25" idx="3"/>
            <a:endCxn id="22" idx="1"/>
          </p:cNvCxnSpPr>
          <p:nvPr/>
        </p:nvCxnSpPr>
        <p:spPr>
          <a:xfrm flipV="1">
            <a:off x="3495674" y="4687037"/>
            <a:ext cx="208608" cy="127633"/>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99D0314E-EAD5-495D-A546-DECCE8C747C2}"/>
              </a:ext>
              <a:ext uri="{C183D7F6-B498-43B3-948B-1728B52AA6E4}">
                <adec:decorative xmlns:adec="http://schemas.microsoft.com/office/drawing/2017/decorative" val="1"/>
              </a:ext>
            </a:extLst>
          </p:cNvPr>
          <p:cNvSpPr/>
          <p:nvPr/>
        </p:nvSpPr>
        <p:spPr>
          <a:xfrm>
            <a:off x="1287215" y="4687037"/>
            <a:ext cx="2208459" cy="255266"/>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8" name="Connector: Elbow 27">
            <a:extLst>
              <a:ext uri="{FF2B5EF4-FFF2-40B4-BE49-F238E27FC236}">
                <a16:creationId xmlns:a16="http://schemas.microsoft.com/office/drawing/2014/main" id="{B166FAA7-9076-4B04-96A3-5E02CCCCB60B}"/>
              </a:ext>
              <a:ext uri="{C183D7F6-B498-43B3-948B-1728B52AA6E4}">
                <adec:decorative xmlns:adec="http://schemas.microsoft.com/office/drawing/2017/decorative" val="1"/>
              </a:ext>
            </a:extLst>
          </p:cNvPr>
          <p:cNvCxnSpPr>
            <a:cxnSpLocks/>
            <a:stCxn id="14" idx="3"/>
            <a:endCxn id="13" idx="1"/>
          </p:cNvCxnSpPr>
          <p:nvPr/>
        </p:nvCxnSpPr>
        <p:spPr>
          <a:xfrm>
            <a:off x="4436269" y="2612773"/>
            <a:ext cx="431798" cy="283847"/>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37" name="Freeform: Shape 36">
            <a:extLst>
              <a:ext uri="{FF2B5EF4-FFF2-40B4-BE49-F238E27FC236}">
                <a16:creationId xmlns:a16="http://schemas.microsoft.com/office/drawing/2014/main" id="{BD56875B-FB95-4AB8-A243-308ADCB468C1}"/>
              </a:ext>
            </a:extLst>
          </p:cNvPr>
          <p:cNvSpPr/>
          <p:nvPr/>
        </p:nvSpPr>
        <p:spPr>
          <a:xfrm>
            <a:off x="7639052" y="4440781"/>
            <a:ext cx="292608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a:solidFill>
                  <a:srgbClr val="000000"/>
                </a:solidFill>
                <a:cs typeface="Calibri" panose="020F0502020204030204" pitchFamily="34" charset="0"/>
              </a:rPr>
              <a:t>We can’t use variables outside their scope!</a:t>
            </a:r>
            <a:endParaRPr lang="en-US" dirty="0">
              <a:solidFill>
                <a:srgbClr val="000000"/>
              </a:solidFill>
              <a:cs typeface="Calibri" panose="020F0502020204030204" pitchFamily="34" charset="0"/>
            </a:endParaRPr>
          </a:p>
        </p:txBody>
      </p:sp>
    </p:spTree>
    <p:custDataLst>
      <p:tags r:id="rId1"/>
    </p:custDataLst>
    <p:extLst>
      <p:ext uri="{BB962C8B-B14F-4D97-AF65-F5344CB8AC3E}">
        <p14:creationId xmlns:p14="http://schemas.microsoft.com/office/powerpoint/2010/main" val="20937291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2"/>
                                        </p:tgtEl>
                                        <p:attrNameLst>
                                          <p:attrName>style.visibility</p:attrName>
                                        </p:attrNameLst>
                                      </p:cBhvr>
                                      <p:to>
                                        <p:strVal val="visible"/>
                                      </p:to>
                                    </p:set>
                                    <p:animEffect transition="in" filter="fade">
                                      <p:cBhvr>
                                        <p:cTn id="18" dur="500"/>
                                        <p:tgtEl>
                                          <p:spTgt spid="22"/>
                                        </p:tgtEl>
                                      </p:cBhvr>
                                    </p:animEffect>
                                  </p:childTnLst>
                                </p:cTn>
                              </p:par>
                              <p:par>
                                <p:cTn id="19" presetID="10" presetClass="entr" presetSubtype="0" fill="hold" nodeType="withEffect">
                                  <p:stCondLst>
                                    <p:cond delay="0"/>
                                  </p:stCondLst>
                                  <p:childTnLst>
                                    <p:set>
                                      <p:cBhvr>
                                        <p:cTn id="20" dur="1" fill="hold">
                                          <p:stCondLst>
                                            <p:cond delay="0"/>
                                          </p:stCondLst>
                                        </p:cTn>
                                        <p:tgtEl>
                                          <p:spTgt spid="23"/>
                                        </p:tgtEl>
                                        <p:attrNameLst>
                                          <p:attrName>style.visibility</p:attrName>
                                        </p:attrNameLst>
                                      </p:cBhvr>
                                      <p:to>
                                        <p:strVal val="visible"/>
                                      </p:to>
                                    </p:set>
                                    <p:animEffect transition="in" filter="fade">
                                      <p:cBhvr>
                                        <p:cTn id="21" dur="500"/>
                                        <p:tgtEl>
                                          <p:spTgt spid="2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grpId="0" nodeType="clickEffect">
                                  <p:stCondLst>
                                    <p:cond delay="0"/>
                                  </p:stCondLst>
                                  <p:childTnLst>
                                    <p:set>
                                      <p:cBhvr>
                                        <p:cTn id="28" dur="1" fill="hold">
                                          <p:stCondLst>
                                            <p:cond delay="0"/>
                                          </p:stCondLst>
                                        </p:cTn>
                                        <p:tgtEl>
                                          <p:spTgt spid="37"/>
                                        </p:tgtEl>
                                        <p:attrNameLst>
                                          <p:attrName>style.visibility</p:attrName>
                                        </p:attrNameLst>
                                      </p:cBhvr>
                                      <p:to>
                                        <p:strVal val="visible"/>
                                      </p:to>
                                    </p:set>
                                    <p:animEffect transition="in" filter="fade">
                                      <p:cBhvr>
                                        <p:cTn id="2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22" grpId="0" animBg="1"/>
      <p:bldP spid="25" grpId="0" animBg="1"/>
      <p:bldP spid="3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Statement Scope</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279296"/>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most narrow scope, used for temporary variables</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1846463"/>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Variables that are declared inside if statements and loops</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2413631"/>
            <a:ext cx="10786574" cy="406032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p>
          <a:p>
            <a:pPr defTabSz="457200"/>
            <a:r>
              <a:rPr lang="en-US" dirty="0">
                <a:solidFill>
                  <a:srgbClr val="000000"/>
                </a:solidFill>
                <a:latin typeface="Consolas" panose="020B0609020204030204" pitchFamily="49" charset="0"/>
              </a:rPr>
              <a:t>{</a:t>
            </a:r>
          </a:p>
          <a:p>
            <a:pPr defTabSz="457200"/>
            <a:r>
              <a:rPr lang="nn-NO" dirty="0">
                <a:solidFill>
                  <a:srgbClr val="0000FF"/>
                </a:solidFill>
                <a:latin typeface="Consolas" panose="020B0609020204030204" pitchFamily="49" charset="0"/>
              </a:rPr>
              <a:t>	for</a:t>
            </a:r>
            <a:r>
              <a:rPr lang="nn-NO" dirty="0">
                <a:solidFill>
                  <a:srgbClr val="000000"/>
                </a:solidFill>
                <a:latin typeface="Consolas" panose="020B0609020204030204" pitchFamily="49" charset="0"/>
              </a:rPr>
              <a:t> (</a:t>
            </a:r>
            <a:r>
              <a:rPr lang="nn-NO" dirty="0">
                <a:solidFill>
                  <a:srgbClr val="0000FF"/>
                </a:solidFill>
                <a:latin typeface="Consolas" panose="020B0609020204030204" pitchFamily="49" charset="0"/>
              </a:rPr>
              <a:t>int</a:t>
            </a:r>
            <a:r>
              <a:rPr lang="nn-NO" dirty="0">
                <a:solidFill>
                  <a:srgbClr val="000000"/>
                </a:solidFill>
                <a:latin typeface="Consolas" panose="020B0609020204030204" pitchFamily="49" charset="0"/>
              </a:rPr>
              <a:t> i = 1; i &lt; 10; i++)</a:t>
            </a:r>
          </a:p>
          <a:p>
            <a:pPr defTabSz="457200"/>
            <a:r>
              <a:rPr lang="en-US" dirty="0">
                <a:solidFill>
                  <a:srgbClr val="000000"/>
                </a:solidFill>
                <a:latin typeface="Consolas" panose="020B0609020204030204" pitchFamily="49" charset="0"/>
              </a:rPr>
              <a:t>	{</a:t>
            </a:r>
          </a:p>
          <a:p>
            <a:pPr defTabSz="457200"/>
            <a:r>
              <a:rPr lang="en-US" dirty="0">
                <a:solidFill>
                  <a:srgbClr val="0000FF"/>
                </a:solidFill>
                <a:latin typeface="Consolas" panose="020B0609020204030204" pitchFamily="49" charset="0"/>
              </a:rPr>
              <a:t>		int</a:t>
            </a:r>
            <a:r>
              <a:rPr lang="en-US" dirty="0">
                <a:solidFill>
                  <a:srgbClr val="000000"/>
                </a:solidFill>
                <a:latin typeface="Consolas" panose="020B0609020204030204" pitchFamily="49" charset="0"/>
              </a:rPr>
              <a:t> sum = 0;</a:t>
            </a:r>
          </a:p>
          <a:p>
            <a:pPr defTabSz="457200"/>
            <a:r>
              <a:rPr lang="en-US" dirty="0">
                <a:solidFill>
                  <a:srgbClr val="000000"/>
                </a:solidFill>
                <a:latin typeface="Consolas" panose="020B0609020204030204" pitchFamily="49" charset="0"/>
              </a:rPr>
              <a:t>		sum += i;</a:t>
            </a:r>
          </a:p>
          <a:p>
            <a:pPr defTabSz="457200"/>
            <a:r>
              <a:rPr lang="en-US" dirty="0">
                <a:solidFill>
                  <a:srgbClr val="000000"/>
                </a:solidFill>
                <a:latin typeface="Consolas" panose="020B0609020204030204" pitchFamily="49" charset="0"/>
              </a:rPr>
              <a:t>	}</a:t>
            </a:r>
          </a:p>
          <a:p>
            <a:pPr defTabSz="457200"/>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&lt;&lt; </a:t>
            </a:r>
            <a:r>
              <a:rPr lang="en-US" dirty="0">
                <a:solidFill>
                  <a:srgbClr val="A31515"/>
                </a:solidFill>
                <a:latin typeface="Consolas" panose="020B0609020204030204" pitchFamily="49" charset="0"/>
              </a:rPr>
              <a:t>"Sum of all digits 1-10: "</a:t>
            </a:r>
            <a:r>
              <a:rPr lang="en-US" dirty="0">
                <a:solidFill>
                  <a:srgbClr val="000000"/>
                </a:solidFill>
                <a:latin typeface="Consolas" panose="020B0609020204030204" pitchFamily="49" charset="0"/>
              </a:rPr>
              <a:t> &lt;&lt; sum;</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endParaRPr lang="en-US"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2413631"/>
            <a:ext cx="100182" cy="406032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343531"/>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910698"/>
            <a:ext cx="333196" cy="333196"/>
          </a:xfrm>
          <a:prstGeom prst="rect">
            <a:avLst/>
          </a:prstGeom>
        </p:spPr>
      </p:pic>
      <p:sp>
        <p:nvSpPr>
          <p:cNvPr id="13" name="Rectangle 12">
            <a:extLst>
              <a:ext uri="{FF2B5EF4-FFF2-40B4-BE49-F238E27FC236}">
                <a16:creationId xmlns:a16="http://schemas.microsoft.com/office/drawing/2014/main" id="{C8A9945A-557C-419A-B689-2A8E221E2DA2}"/>
              </a:ext>
            </a:extLst>
          </p:cNvPr>
          <p:cNvSpPr/>
          <p:nvPr/>
        </p:nvSpPr>
        <p:spPr>
          <a:xfrm>
            <a:off x="2702811" y="2695255"/>
            <a:ext cx="2468880" cy="82296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chemeClr val="tx1"/>
                </a:solidFill>
                <a:cs typeface="Calibri" panose="020F0502020204030204" pitchFamily="34" charset="0"/>
              </a:rPr>
              <a:t>The counter </a:t>
            </a:r>
            <a:r>
              <a:rPr lang="en-US" b="1" dirty="0">
                <a:solidFill>
                  <a:schemeClr val="accent2"/>
                </a:solidFill>
                <a:latin typeface="Consolas" panose="020B0609020204030204" pitchFamily="49" charset="0"/>
                <a:cs typeface="Calibri" panose="020F0502020204030204" pitchFamily="34" charset="0"/>
              </a:rPr>
              <a:t>i</a:t>
            </a:r>
            <a:r>
              <a:rPr lang="en-US" b="1" dirty="0">
                <a:solidFill>
                  <a:schemeClr val="accent2"/>
                </a:solidFill>
                <a:latin typeface="+mj-lt"/>
                <a:cs typeface="Calibri" panose="020F0502020204030204" pitchFamily="34" charset="0"/>
              </a:rPr>
              <a:t> </a:t>
            </a:r>
            <a:r>
              <a:rPr lang="en-US" dirty="0">
                <a:solidFill>
                  <a:schemeClr val="tx1"/>
                </a:solidFill>
                <a:cs typeface="Calibri" panose="020F0502020204030204" pitchFamily="34" charset="0"/>
              </a:rPr>
              <a:t>exists only inside the loop. </a:t>
            </a:r>
          </a:p>
        </p:txBody>
      </p:sp>
      <p:sp>
        <p:nvSpPr>
          <p:cNvPr id="14" name="Rectangle 13">
            <a:extLst>
              <a:ext uri="{FF2B5EF4-FFF2-40B4-BE49-F238E27FC236}">
                <a16:creationId xmlns:a16="http://schemas.microsoft.com/office/drawing/2014/main" id="{18A3AECD-A228-4BB8-9668-CD07590310DC}"/>
              </a:ext>
              <a:ext uri="{C183D7F6-B498-43B3-948B-1728B52AA6E4}">
                <adec:decorative xmlns:adec="http://schemas.microsoft.com/office/drawing/2017/decorative" val="1"/>
              </a:ext>
            </a:extLst>
          </p:cNvPr>
          <p:cNvSpPr/>
          <p:nvPr/>
        </p:nvSpPr>
        <p:spPr>
          <a:xfrm>
            <a:off x="1843991" y="3648607"/>
            <a:ext cx="1279526" cy="255266"/>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Rectangle 21">
            <a:extLst>
              <a:ext uri="{FF2B5EF4-FFF2-40B4-BE49-F238E27FC236}">
                <a16:creationId xmlns:a16="http://schemas.microsoft.com/office/drawing/2014/main" id="{C9F779A4-3003-4EBC-8666-14C042D2012B}"/>
              </a:ext>
            </a:extLst>
          </p:cNvPr>
          <p:cNvSpPr/>
          <p:nvPr/>
        </p:nvSpPr>
        <p:spPr>
          <a:xfrm>
            <a:off x="6766584" y="5007267"/>
            <a:ext cx="2377440" cy="73152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chemeClr val="tx1"/>
                </a:solidFill>
                <a:cs typeface="Calibri" panose="020F0502020204030204" pitchFamily="34" charset="0"/>
              </a:rPr>
              <a:t>We can’t use </a:t>
            </a:r>
            <a:r>
              <a:rPr lang="en-US" b="1" dirty="0">
                <a:solidFill>
                  <a:schemeClr val="accent2"/>
                </a:solidFill>
                <a:latin typeface="Consolas" panose="020B0609020204030204" pitchFamily="49" charset="0"/>
                <a:cs typeface="Calibri" panose="020F0502020204030204" pitchFamily="34" charset="0"/>
              </a:rPr>
              <a:t>sum</a:t>
            </a:r>
            <a:r>
              <a:rPr lang="en-US" dirty="0">
                <a:solidFill>
                  <a:schemeClr val="tx1"/>
                </a:solidFill>
                <a:cs typeface="Calibri" panose="020F0502020204030204" pitchFamily="34" charset="0"/>
              </a:rPr>
              <a:t> outside of the loop.</a:t>
            </a:r>
          </a:p>
        </p:txBody>
      </p:sp>
      <p:cxnSp>
        <p:nvCxnSpPr>
          <p:cNvPr id="23" name="Connector: Elbow 22">
            <a:extLst>
              <a:ext uri="{FF2B5EF4-FFF2-40B4-BE49-F238E27FC236}">
                <a16:creationId xmlns:a16="http://schemas.microsoft.com/office/drawing/2014/main" id="{E3F0FE32-611E-426F-B8F8-A1A84F1B2D49}"/>
              </a:ext>
              <a:ext uri="{C183D7F6-B498-43B3-948B-1728B52AA6E4}">
                <adec:decorative xmlns:adec="http://schemas.microsoft.com/office/drawing/2017/decorative" val="1"/>
              </a:ext>
            </a:extLst>
          </p:cNvPr>
          <p:cNvCxnSpPr>
            <a:cxnSpLocks/>
            <a:stCxn id="25" idx="3"/>
            <a:endCxn id="22" idx="1"/>
          </p:cNvCxnSpPr>
          <p:nvPr/>
        </p:nvCxnSpPr>
        <p:spPr>
          <a:xfrm>
            <a:off x="6629986" y="5134900"/>
            <a:ext cx="136598" cy="238127"/>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99D0314E-EAD5-495D-A546-DECCE8C747C2}"/>
              </a:ext>
              <a:ext uri="{C183D7F6-B498-43B3-948B-1728B52AA6E4}">
                <adec:decorative xmlns:adec="http://schemas.microsoft.com/office/drawing/2017/decorative" val="1"/>
              </a:ext>
            </a:extLst>
          </p:cNvPr>
          <p:cNvSpPr/>
          <p:nvPr/>
        </p:nvSpPr>
        <p:spPr>
          <a:xfrm>
            <a:off x="5707401" y="5007267"/>
            <a:ext cx="922585" cy="255266"/>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8" name="Connector: Elbow 27">
            <a:extLst>
              <a:ext uri="{FF2B5EF4-FFF2-40B4-BE49-F238E27FC236}">
                <a16:creationId xmlns:a16="http://schemas.microsoft.com/office/drawing/2014/main" id="{B166FAA7-9076-4B04-96A3-5E02CCCCB60B}"/>
              </a:ext>
              <a:ext uri="{C183D7F6-B498-43B3-948B-1728B52AA6E4}">
                <adec:decorative xmlns:adec="http://schemas.microsoft.com/office/drawing/2017/decorative" val="1"/>
              </a:ext>
            </a:extLst>
          </p:cNvPr>
          <p:cNvCxnSpPr>
            <a:cxnSpLocks/>
            <a:stCxn id="14" idx="0"/>
            <a:endCxn id="13" idx="1"/>
          </p:cNvCxnSpPr>
          <p:nvPr/>
        </p:nvCxnSpPr>
        <p:spPr>
          <a:xfrm rot="5400000" flipH="1" flipV="1">
            <a:off x="2322346" y="3268143"/>
            <a:ext cx="541872" cy="219057"/>
          </a:xfrm>
          <a:prstGeom prst="bentConnector2">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7" name="Freeform: Shape 26">
            <a:extLst>
              <a:ext uri="{FF2B5EF4-FFF2-40B4-BE49-F238E27FC236}">
                <a16:creationId xmlns:a16="http://schemas.microsoft.com/office/drawing/2014/main" id="{C7C417F5-DDBF-46F7-9392-1891E5C906D9}"/>
              </a:ext>
            </a:extLst>
          </p:cNvPr>
          <p:cNvSpPr/>
          <p:nvPr/>
        </p:nvSpPr>
        <p:spPr>
          <a:xfrm>
            <a:off x="3937251" y="4037620"/>
            <a:ext cx="3566160" cy="731520"/>
          </a:xfrm>
          <a:custGeom>
            <a:avLst/>
            <a:gdLst>
              <a:gd name="connsiteX0" fmla="*/ 174930 w 4332056"/>
              <a:gd name="connsiteY0" fmla="*/ 0 h 1200331"/>
              <a:gd name="connsiteX1" fmla="*/ 4332056 w 4332056"/>
              <a:gd name="connsiteY1" fmla="*/ 0 h 1200331"/>
              <a:gd name="connsiteX2" fmla="*/ 4332056 w 4332056"/>
              <a:gd name="connsiteY2" fmla="*/ 1200331 h 1200331"/>
              <a:gd name="connsiteX3" fmla="*/ 174930 w 4332056"/>
              <a:gd name="connsiteY3" fmla="*/ 1200331 h 1200331"/>
              <a:gd name="connsiteX4" fmla="*/ 174930 w 4332056"/>
              <a:gd name="connsiteY4" fmla="*/ 780612 h 1200331"/>
              <a:gd name="connsiteX5" fmla="*/ 0 w 4332056"/>
              <a:gd name="connsiteY5" fmla="*/ 600166 h 1200331"/>
              <a:gd name="connsiteX6" fmla="*/ 174930 w 4332056"/>
              <a:gd name="connsiteY6" fmla="*/ 419719 h 120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2056" h="1200331">
                <a:moveTo>
                  <a:pt x="174930" y="0"/>
                </a:moveTo>
                <a:lnTo>
                  <a:pt x="4332056" y="0"/>
                </a:lnTo>
                <a:lnTo>
                  <a:pt x="4332056" y="1200331"/>
                </a:lnTo>
                <a:lnTo>
                  <a:pt x="174930" y="1200331"/>
                </a:lnTo>
                <a:lnTo>
                  <a:pt x="174930" y="780612"/>
                </a:lnTo>
                <a:lnTo>
                  <a:pt x="0" y="600166"/>
                </a:lnTo>
                <a:lnTo>
                  <a:pt x="174930" y="419719"/>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365760" tIns="182880" rIns="91440" bIns="182880" rtlCol="0" anchor="ctr" anchorCtr="0">
            <a:noAutofit/>
          </a:bodyPr>
          <a:lstStyle/>
          <a:p>
            <a:pPr lvl="0">
              <a:defRPr/>
            </a:pPr>
            <a:r>
              <a:rPr lang="en-US" dirty="0">
                <a:solidFill>
                  <a:srgbClr val="000000"/>
                </a:solidFill>
                <a:cs typeface="Calibri" panose="020F0502020204030204" pitchFamily="34" charset="0"/>
              </a:rPr>
              <a:t>Every time this loop runs, </a:t>
            </a:r>
            <a:r>
              <a:rPr lang="en-US" b="1" dirty="0">
                <a:solidFill>
                  <a:schemeClr val="accent2"/>
                </a:solidFill>
                <a:latin typeface="Consolas" panose="020B0609020204030204" pitchFamily="49" charset="0"/>
                <a:cs typeface="Calibri" panose="020F0502020204030204" pitchFamily="34" charset="0"/>
              </a:rPr>
              <a:t>sum</a:t>
            </a:r>
            <a:r>
              <a:rPr lang="en-US" b="1" dirty="0">
                <a:solidFill>
                  <a:schemeClr val="accent2"/>
                </a:solidFill>
                <a:latin typeface="+mj-lt"/>
                <a:cs typeface="Calibri" panose="020F0502020204030204" pitchFamily="34" charset="0"/>
              </a:rPr>
              <a:t> </a:t>
            </a:r>
            <a:r>
              <a:rPr lang="en-US" dirty="0">
                <a:solidFill>
                  <a:srgbClr val="000000"/>
                </a:solidFill>
                <a:cs typeface="Calibri" panose="020F0502020204030204" pitchFamily="34" charset="0"/>
              </a:rPr>
              <a:t>is created and initialized to 0.</a:t>
            </a:r>
          </a:p>
        </p:txBody>
      </p:sp>
    </p:spTree>
    <p:custDataLst>
      <p:tags r:id="rId1"/>
    </p:custDataLst>
    <p:extLst>
      <p:ext uri="{BB962C8B-B14F-4D97-AF65-F5344CB8AC3E}">
        <p14:creationId xmlns:p14="http://schemas.microsoft.com/office/powerpoint/2010/main" val="27676996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fade">
                                      <p:cBhvr>
                                        <p:cTn id="10" dur="500"/>
                                        <p:tgtEl>
                                          <p:spTgt spid="14"/>
                                        </p:tgtEl>
                                      </p:cBhvr>
                                    </p:animEffect>
                                  </p:childTnLst>
                                </p:cTn>
                              </p:par>
                              <p:par>
                                <p:cTn id="11" presetID="10" presetClass="entr" presetSubtype="0" fill="hold"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7"/>
                                        </p:tgtEl>
                                        <p:attrNameLst>
                                          <p:attrName>style.visibility</p:attrName>
                                        </p:attrNameLst>
                                      </p:cBhvr>
                                      <p:to>
                                        <p:strVal val="visible"/>
                                      </p:to>
                                    </p:set>
                                    <p:animEffect transition="in" filter="fade">
                                      <p:cBhvr>
                                        <p:cTn id="18" dur="500"/>
                                        <p:tgtEl>
                                          <p:spTgt spid="27"/>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10" presetClass="entr" presetSubtype="0" fill="hold" nodeType="with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500"/>
                                        <p:tgtEl>
                                          <p:spTgt spid="23"/>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animEffect transition="in" filter="fade">
                                      <p:cBhvr>
                                        <p:cTn id="29"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4" grpId="0" animBg="1"/>
      <p:bldP spid="22" grpId="0" animBg="1"/>
      <p:bldP spid="25" grpId="0" animBg="1"/>
      <p:bldP spid="27"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618631"/>
          </a:xfrm>
        </p:spPr>
        <p:txBody>
          <a:bodyPr/>
          <a:lstStyle/>
          <a:p>
            <a:r>
              <a:rPr lang="en-US" dirty="0">
                <a:solidFill>
                  <a:schemeClr val="bg1"/>
                </a:solidFill>
              </a:rPr>
              <a:t>Falling Out of Scope</a:t>
            </a:r>
          </a:p>
        </p:txBody>
      </p:sp>
      <p:sp>
        <p:nvSpPr>
          <p:cNvPr id="21" name="Rectangle 20">
            <a:extLst>
              <a:ext uri="{FF2B5EF4-FFF2-40B4-BE49-F238E27FC236}">
                <a16:creationId xmlns:a16="http://schemas.microsoft.com/office/drawing/2014/main" id="{1655D2D1-DB14-4CE7-B22F-3F4EE2C3A7F8}"/>
              </a:ext>
            </a:extLst>
          </p:cNvPr>
          <p:cNvSpPr/>
          <p:nvPr/>
        </p:nvSpPr>
        <p:spPr>
          <a:xfrm>
            <a:off x="6096000" y="484824"/>
            <a:ext cx="5474636" cy="27432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main()</a:t>
            </a:r>
          </a:p>
          <a:p>
            <a:pPr defTabSz="457200"/>
            <a:r>
              <a:rPr lang="en-US" sz="1600" dirty="0">
                <a:solidFill>
                  <a:srgbClr val="000000"/>
                </a:solidFill>
                <a:latin typeface="Consolas" panose="020B0609020204030204" pitchFamily="49" charset="0"/>
              </a:rPr>
              <a:t>{</a:t>
            </a:r>
          </a:p>
          <a:p>
            <a:pPr defTabSz="457200"/>
            <a:r>
              <a:rPr lang="en-US" sz="1600" dirty="0">
                <a:solidFill>
                  <a:srgbClr val="0000FF"/>
                </a:solidFill>
                <a:latin typeface="Consolas" panose="020B0609020204030204" pitchFamily="49" charset="0"/>
              </a:rPr>
              <a:t>	int</a:t>
            </a:r>
            <a:r>
              <a:rPr lang="en-US" sz="1600" dirty="0">
                <a:solidFill>
                  <a:srgbClr val="000000"/>
                </a:solidFill>
                <a:latin typeface="Consolas" panose="020B0609020204030204" pitchFamily="49" charset="0"/>
              </a:rPr>
              <a:t> x = 0;</a:t>
            </a:r>
          </a:p>
          <a:p>
            <a:pPr defTabSz="457200"/>
            <a:r>
              <a:rPr lang="en-US" sz="1600" dirty="0">
                <a:solidFill>
                  <a:srgbClr val="0000FF"/>
                </a:solidFill>
                <a:latin typeface="Consolas" panose="020B0609020204030204" pitchFamily="49" charset="0"/>
              </a:rPr>
              <a:t>	if</a:t>
            </a:r>
            <a:r>
              <a:rPr lang="en-US" sz="1600" dirty="0">
                <a:solidFill>
                  <a:srgbClr val="000000"/>
                </a:solidFill>
                <a:latin typeface="Consolas" panose="020B0609020204030204" pitchFamily="49" charset="0"/>
              </a:rPr>
              <a:t> (x &gt; 5)</a:t>
            </a:r>
          </a:p>
          <a:p>
            <a:pPr defTabSz="457200"/>
            <a:r>
              <a:rPr lang="en-US" sz="1600" dirty="0">
                <a:solidFill>
                  <a:srgbClr val="000000"/>
                </a:solidFill>
                <a:latin typeface="Consolas" panose="020B0609020204030204" pitchFamily="49" charset="0"/>
              </a:rPr>
              <a:t>	{</a:t>
            </a:r>
          </a:p>
          <a:p>
            <a:pPr defTabSz="457200"/>
            <a:r>
              <a:rPr lang="en-US" sz="1600" dirty="0">
                <a:solidFill>
                  <a:srgbClr val="0000FF"/>
                </a:solidFill>
                <a:latin typeface="Consolas" panose="020B0609020204030204" pitchFamily="49" charset="0"/>
              </a:rPr>
              <a:t>		int</a:t>
            </a:r>
            <a:r>
              <a:rPr lang="en-US" sz="1600" dirty="0">
                <a:solidFill>
                  <a:srgbClr val="000000"/>
                </a:solidFill>
                <a:latin typeface="Consolas" panose="020B0609020204030204" pitchFamily="49" charset="0"/>
              </a:rPr>
              <a:t> y = 10; </a:t>
            </a:r>
            <a:r>
              <a:rPr lang="en-US" sz="1600" dirty="0">
                <a:solidFill>
                  <a:srgbClr val="008000"/>
                </a:solidFill>
                <a:latin typeface="Consolas" panose="020B0609020204030204" pitchFamily="49" charset="0"/>
              </a:rPr>
              <a:t>// "Narrow" scope</a:t>
            </a:r>
          </a:p>
          <a:p>
            <a:pPr defTabSz="457200"/>
            <a:r>
              <a:rPr lang="en-US" sz="1600" dirty="0">
                <a:solidFill>
                  <a:srgbClr val="000000"/>
                </a:solidFill>
                <a:latin typeface="Consolas" panose="020B0609020204030204" pitchFamily="49" charset="0"/>
              </a:rPr>
              <a:t>	}</a:t>
            </a:r>
          </a:p>
          <a:p>
            <a:pPr defTabSz="457200"/>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&lt;&lt; y; </a:t>
            </a:r>
            <a:r>
              <a:rPr lang="en-US" sz="1600" dirty="0">
                <a:solidFill>
                  <a:srgbClr val="008000"/>
                </a:solidFill>
                <a:latin typeface="Consolas" panose="020B0609020204030204" pitchFamily="49" charset="0"/>
              </a:rPr>
              <a:t>// ERROR, can't use y</a:t>
            </a:r>
            <a:endParaRPr lang="en-US" sz="1600" dirty="0">
              <a:solidFill>
                <a:srgbClr val="000000"/>
              </a:solidFill>
              <a:latin typeface="Consolas" panose="020B0609020204030204" pitchFamily="49" charset="0"/>
            </a:endParaRPr>
          </a:p>
          <a:p>
            <a:pPr defTabSz="457200"/>
            <a:r>
              <a:rPr lang="en-US" sz="1600" dirty="0">
                <a:solidFill>
                  <a:srgbClr val="0000FF"/>
                </a:solidFill>
                <a:latin typeface="Consolas" panose="020B0609020204030204" pitchFamily="49" charset="0"/>
              </a:rPr>
              <a:t>	return</a:t>
            </a:r>
            <a:r>
              <a:rPr lang="en-US" sz="1600" dirty="0">
                <a:solidFill>
                  <a:srgbClr val="000000"/>
                </a:solidFill>
                <a:latin typeface="Consolas" panose="020B0609020204030204" pitchFamily="49" charset="0"/>
              </a:rPr>
              <a:t> 0;</a:t>
            </a:r>
          </a:p>
          <a:p>
            <a:pPr defTabSz="457200"/>
            <a:r>
              <a:rPr lang="en-US" sz="1600" dirty="0">
                <a:solidFill>
                  <a:srgbClr val="000000"/>
                </a:solidFill>
                <a:latin typeface="Consolas" panose="020B0609020204030204" pitchFamily="49" charset="0"/>
              </a:rPr>
              <a:t>}</a:t>
            </a:r>
            <a:endParaRPr lang="en-US" sz="1600" dirty="0"/>
          </a:p>
        </p:txBody>
      </p:sp>
      <p:sp>
        <p:nvSpPr>
          <p:cNvPr id="22" name="Rectangle 21">
            <a:extLst>
              <a:ext uri="{FF2B5EF4-FFF2-40B4-BE49-F238E27FC236}">
                <a16:creationId xmlns:a16="http://schemas.microsoft.com/office/drawing/2014/main" id="{6969C161-D3F6-4641-9C3A-22152EF2774C}"/>
              </a:ext>
              <a:ext uri="{C183D7F6-B498-43B3-948B-1728B52AA6E4}">
                <adec:decorative xmlns:adec="http://schemas.microsoft.com/office/drawing/2017/decorative" val="1"/>
              </a:ext>
            </a:extLst>
          </p:cNvPr>
          <p:cNvSpPr>
            <a:spLocks/>
          </p:cNvSpPr>
          <p:nvPr/>
        </p:nvSpPr>
        <p:spPr>
          <a:xfrm>
            <a:off x="5995821" y="484824"/>
            <a:ext cx="100182" cy="2743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7" name="TextBox 16">
            <a:extLst>
              <a:ext uri="{FF2B5EF4-FFF2-40B4-BE49-F238E27FC236}">
                <a16:creationId xmlns:a16="http://schemas.microsoft.com/office/drawing/2014/main" id="{46DAEB9A-38BE-4BEB-99AE-CD2B780CE5F2}"/>
              </a:ext>
            </a:extLst>
          </p:cNvPr>
          <p:cNvSpPr txBox="1">
            <a:spLocks/>
          </p:cNvSpPr>
          <p:nvPr/>
        </p:nvSpPr>
        <p:spPr>
          <a:xfrm>
            <a:off x="1021479" y="1607523"/>
            <a:ext cx="4645155"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When a function or code block ends, that scope is over.</a:t>
            </a:r>
          </a:p>
        </p:txBody>
      </p:sp>
      <p:pic>
        <p:nvPicPr>
          <p:cNvPr id="23" name="Graphic 22">
            <a:extLst>
              <a:ext uri="{FF2B5EF4-FFF2-40B4-BE49-F238E27FC236}">
                <a16:creationId xmlns:a16="http://schemas.microsoft.com/office/drawing/2014/main" id="{AC2AD2C8-3F7B-4FA5-A123-7AA46786052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1856424"/>
            <a:ext cx="333196" cy="333196"/>
          </a:xfrm>
          <a:prstGeom prst="rect">
            <a:avLst/>
          </a:prstGeom>
        </p:spPr>
      </p:pic>
      <p:sp>
        <p:nvSpPr>
          <p:cNvPr id="24" name="TextBox 23">
            <a:extLst>
              <a:ext uri="{FF2B5EF4-FFF2-40B4-BE49-F238E27FC236}">
                <a16:creationId xmlns:a16="http://schemas.microsoft.com/office/drawing/2014/main" id="{4402E882-6A12-40D0-8A5F-F50C20F7DF79}"/>
              </a:ext>
            </a:extLst>
          </p:cNvPr>
          <p:cNvSpPr txBox="1">
            <a:spLocks/>
          </p:cNvSpPr>
          <p:nvPr/>
        </p:nvSpPr>
        <p:spPr>
          <a:xfrm>
            <a:off x="1021479" y="2852083"/>
            <a:ext cx="4645155"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Variables declared in that scope will </a:t>
            </a:r>
            <a:r>
              <a:rPr lang="en-US" sz="2400" b="1" dirty="0">
                <a:solidFill>
                  <a:schemeClr val="accent4">
                    <a:lumMod val="60000"/>
                    <a:lumOff val="40000"/>
                  </a:schemeClr>
                </a:solidFill>
              </a:rPr>
              <a:t>fall out of scope</a:t>
            </a:r>
            <a:r>
              <a:rPr lang="en-US" sz="2400" dirty="0">
                <a:solidFill>
                  <a:srgbClr val="FFFFFF"/>
                </a:solidFill>
              </a:rPr>
              <a:t>.</a:t>
            </a:r>
          </a:p>
        </p:txBody>
      </p:sp>
      <p:pic>
        <p:nvPicPr>
          <p:cNvPr id="25" name="Graphic 24">
            <a:extLst>
              <a:ext uri="{FF2B5EF4-FFF2-40B4-BE49-F238E27FC236}">
                <a16:creationId xmlns:a16="http://schemas.microsoft.com/office/drawing/2014/main" id="{DABD1104-1BA3-4F1F-AE8D-411DBAB5483F}"/>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3100984"/>
            <a:ext cx="333196" cy="333196"/>
          </a:xfrm>
          <a:prstGeom prst="rect">
            <a:avLst/>
          </a:prstGeom>
        </p:spPr>
      </p:pic>
      <p:sp>
        <p:nvSpPr>
          <p:cNvPr id="26" name="TextBox 25">
            <a:extLst>
              <a:ext uri="{FF2B5EF4-FFF2-40B4-BE49-F238E27FC236}">
                <a16:creationId xmlns:a16="http://schemas.microsoft.com/office/drawing/2014/main" id="{C699F607-21E5-4787-86BC-F4C5ECE0279C}"/>
              </a:ext>
            </a:extLst>
          </p:cNvPr>
          <p:cNvSpPr txBox="1"/>
          <p:nvPr/>
        </p:nvSpPr>
        <p:spPr>
          <a:xfrm>
            <a:off x="1021479" y="4096643"/>
            <a:ext cx="4645155"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We often need variables to persist for longer.</a:t>
            </a:r>
          </a:p>
        </p:txBody>
      </p:sp>
      <p:pic>
        <p:nvPicPr>
          <p:cNvPr id="27" name="Graphic 26">
            <a:extLst>
              <a:ext uri="{FF2B5EF4-FFF2-40B4-BE49-F238E27FC236}">
                <a16:creationId xmlns:a16="http://schemas.microsoft.com/office/drawing/2014/main" id="{ECE50F84-9021-4FFE-A7F7-6DD40A7E18F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4345544"/>
            <a:ext cx="333196" cy="333196"/>
          </a:xfrm>
          <a:prstGeom prst="rect">
            <a:avLst/>
          </a:prstGeom>
        </p:spPr>
      </p:pic>
      <p:sp>
        <p:nvSpPr>
          <p:cNvPr id="28" name="TextBox 27">
            <a:extLst>
              <a:ext uri="{FF2B5EF4-FFF2-40B4-BE49-F238E27FC236}">
                <a16:creationId xmlns:a16="http://schemas.microsoft.com/office/drawing/2014/main" id="{B191A6D2-EEE2-4672-A391-4A36EA77486C}"/>
              </a:ext>
            </a:extLst>
          </p:cNvPr>
          <p:cNvSpPr txBox="1">
            <a:spLocks/>
          </p:cNvSpPr>
          <p:nvPr/>
        </p:nvSpPr>
        <p:spPr>
          <a:xfrm>
            <a:off x="1021479" y="5341203"/>
            <a:ext cx="4645155"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For that, we need a “broader” scope.</a:t>
            </a:r>
          </a:p>
        </p:txBody>
      </p:sp>
      <p:pic>
        <p:nvPicPr>
          <p:cNvPr id="29" name="Graphic 28">
            <a:extLst>
              <a:ext uri="{FF2B5EF4-FFF2-40B4-BE49-F238E27FC236}">
                <a16:creationId xmlns:a16="http://schemas.microsoft.com/office/drawing/2014/main" id="{92C2F2C0-A729-47BE-95F6-7B2AAD17898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5590104"/>
            <a:ext cx="333196" cy="333196"/>
          </a:xfrm>
          <a:prstGeom prst="rect">
            <a:avLst/>
          </a:prstGeom>
        </p:spPr>
      </p:pic>
      <p:sp>
        <p:nvSpPr>
          <p:cNvPr id="32" name="Rectangle 31">
            <a:extLst>
              <a:ext uri="{FF2B5EF4-FFF2-40B4-BE49-F238E27FC236}">
                <a16:creationId xmlns:a16="http://schemas.microsoft.com/office/drawing/2014/main" id="{7DEE5D88-55FB-4E6B-975E-5130BA9733EE}"/>
              </a:ext>
            </a:extLst>
          </p:cNvPr>
          <p:cNvSpPr/>
          <p:nvPr/>
        </p:nvSpPr>
        <p:spPr>
          <a:xfrm>
            <a:off x="6096000" y="3413063"/>
            <a:ext cx="5474636" cy="3029154"/>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err="1">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main()</a:t>
            </a:r>
          </a:p>
          <a:p>
            <a:pPr defTabSz="457200"/>
            <a:r>
              <a:rPr lang="en-US" sz="1600" dirty="0">
                <a:solidFill>
                  <a:srgbClr val="000000"/>
                </a:solidFill>
                <a:latin typeface="Consolas" panose="020B0609020204030204" pitchFamily="49" charset="0"/>
              </a:rPr>
              <a:t>{</a:t>
            </a:r>
          </a:p>
          <a:p>
            <a:pPr defTabSz="457200"/>
            <a:r>
              <a:rPr lang="en-US" sz="1600" dirty="0">
                <a:solidFill>
                  <a:srgbClr val="0000FF"/>
                </a:solidFill>
                <a:latin typeface="Consolas" panose="020B0609020204030204" pitchFamily="49" charset="0"/>
              </a:rPr>
              <a:t>	</a:t>
            </a:r>
            <a:r>
              <a:rPr lang="en-US" sz="1600" dirty="0" err="1">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x = 0;</a:t>
            </a:r>
          </a:p>
          <a:p>
            <a:pPr defTabSz="457200"/>
            <a:r>
              <a:rPr lang="en-US" sz="1600" dirty="0">
                <a:solidFill>
                  <a:srgbClr val="0000FF"/>
                </a:solidFill>
                <a:latin typeface="Consolas" panose="020B0609020204030204" pitchFamily="49" charset="0"/>
              </a:rPr>
              <a:t>	</a:t>
            </a:r>
            <a:r>
              <a:rPr lang="en-US" sz="1600" dirty="0" err="1">
                <a:solidFill>
                  <a:srgbClr val="0000FF"/>
                </a:solidFill>
                <a:latin typeface="Consolas" panose="020B0609020204030204" pitchFamily="49" charset="0"/>
              </a:rPr>
              <a:t>int</a:t>
            </a:r>
            <a:r>
              <a:rPr lang="en-US" sz="1600" dirty="0">
                <a:solidFill>
                  <a:srgbClr val="0000FF"/>
                </a:solidFill>
                <a:latin typeface="Consolas" panose="020B0609020204030204" pitchFamily="49" charset="0"/>
              </a:rPr>
              <a:t> </a:t>
            </a:r>
            <a:r>
              <a:rPr lang="en-US" sz="1600" dirty="0">
                <a:solidFill>
                  <a:srgbClr val="000000"/>
                </a:solidFill>
                <a:latin typeface="Consolas" panose="020B0609020204030204" pitchFamily="49" charset="0"/>
              </a:rPr>
              <a:t>y = 0; </a:t>
            </a:r>
            <a:r>
              <a:rPr lang="en-US" sz="1600" dirty="0">
                <a:solidFill>
                  <a:srgbClr val="008000"/>
                </a:solidFill>
                <a:latin typeface="Consolas" panose="020B0609020204030204" pitchFamily="49" charset="0"/>
              </a:rPr>
              <a:t>// "Broader" scope </a:t>
            </a:r>
          </a:p>
          <a:p>
            <a:pPr defTabSz="457200"/>
            <a:r>
              <a:rPr lang="en-US" sz="1600" dirty="0">
                <a:solidFill>
                  <a:srgbClr val="0000FF"/>
                </a:solidFill>
                <a:latin typeface="Consolas" panose="020B0609020204030204" pitchFamily="49" charset="0"/>
              </a:rPr>
              <a:t>	if</a:t>
            </a:r>
            <a:r>
              <a:rPr lang="en-US" sz="1600" dirty="0">
                <a:solidFill>
                  <a:srgbClr val="000000"/>
                </a:solidFill>
                <a:latin typeface="Consolas" panose="020B0609020204030204" pitchFamily="49" charset="0"/>
              </a:rPr>
              <a:t> (x &gt; 5)</a:t>
            </a:r>
          </a:p>
          <a:p>
            <a:pPr defTabSz="457200"/>
            <a:r>
              <a:rPr lang="en-US" sz="1600" dirty="0">
                <a:solidFill>
                  <a:srgbClr val="000000"/>
                </a:solidFill>
                <a:latin typeface="Consolas" panose="020B0609020204030204" pitchFamily="49" charset="0"/>
              </a:rPr>
              <a:t>	{</a:t>
            </a:r>
          </a:p>
          <a:p>
            <a:pPr defTabSz="457200"/>
            <a:r>
              <a:rPr lang="en-US" sz="1600" dirty="0">
                <a:solidFill>
                  <a:srgbClr val="0000FF"/>
                </a:solidFill>
                <a:latin typeface="Consolas" panose="020B0609020204030204" pitchFamily="49" charset="0"/>
              </a:rPr>
              <a:t>		</a:t>
            </a:r>
            <a:r>
              <a:rPr lang="en-US" sz="1600" dirty="0">
                <a:solidFill>
                  <a:srgbClr val="000000"/>
                </a:solidFill>
                <a:latin typeface="Consolas" panose="020B0609020204030204" pitchFamily="49" charset="0"/>
              </a:rPr>
              <a:t>y = 10;</a:t>
            </a:r>
          </a:p>
          <a:p>
            <a:pPr defTabSz="457200"/>
            <a:r>
              <a:rPr lang="en-US" sz="1600" dirty="0">
                <a:solidFill>
                  <a:srgbClr val="000000"/>
                </a:solidFill>
                <a:latin typeface="Consolas" panose="020B0609020204030204" pitchFamily="49" charset="0"/>
              </a:rPr>
              <a:t>	}</a:t>
            </a:r>
          </a:p>
          <a:p>
            <a:pPr defTabSz="457200"/>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&lt;&lt; y; </a:t>
            </a:r>
            <a:r>
              <a:rPr lang="en-US" sz="1600" dirty="0">
                <a:solidFill>
                  <a:srgbClr val="008000"/>
                </a:solidFill>
                <a:latin typeface="Consolas" panose="020B0609020204030204" pitchFamily="49" charset="0"/>
              </a:rPr>
              <a:t>// OK</a:t>
            </a:r>
            <a:endParaRPr lang="en-US" sz="1600" dirty="0">
              <a:solidFill>
                <a:srgbClr val="000000"/>
              </a:solidFill>
              <a:latin typeface="Consolas" panose="020B0609020204030204" pitchFamily="49" charset="0"/>
            </a:endParaRPr>
          </a:p>
          <a:p>
            <a:pPr defTabSz="457200"/>
            <a:r>
              <a:rPr lang="en-US" sz="1600" dirty="0">
                <a:solidFill>
                  <a:srgbClr val="0000FF"/>
                </a:solidFill>
                <a:latin typeface="Consolas" panose="020B0609020204030204" pitchFamily="49" charset="0"/>
              </a:rPr>
              <a:t>	return</a:t>
            </a:r>
            <a:r>
              <a:rPr lang="en-US" sz="1600" dirty="0">
                <a:solidFill>
                  <a:srgbClr val="000000"/>
                </a:solidFill>
                <a:latin typeface="Consolas" panose="020B0609020204030204" pitchFamily="49" charset="0"/>
              </a:rPr>
              <a:t> 0;</a:t>
            </a:r>
          </a:p>
          <a:p>
            <a:pPr defTabSz="457200"/>
            <a:r>
              <a:rPr lang="en-US" sz="1600" dirty="0">
                <a:solidFill>
                  <a:srgbClr val="000000"/>
                </a:solidFill>
                <a:latin typeface="Consolas" panose="020B0609020204030204" pitchFamily="49" charset="0"/>
              </a:rPr>
              <a:t>}</a:t>
            </a:r>
            <a:endParaRPr lang="en-US" sz="1600" dirty="0"/>
          </a:p>
        </p:txBody>
      </p:sp>
      <p:sp>
        <p:nvSpPr>
          <p:cNvPr id="33" name="Rectangle 32">
            <a:extLst>
              <a:ext uri="{FF2B5EF4-FFF2-40B4-BE49-F238E27FC236}">
                <a16:creationId xmlns:a16="http://schemas.microsoft.com/office/drawing/2014/main" id="{AE9BD843-AC25-4F01-95AF-92C5CF207037}"/>
              </a:ext>
              <a:ext uri="{C183D7F6-B498-43B3-948B-1728B52AA6E4}">
                <adec:decorative xmlns:adec="http://schemas.microsoft.com/office/drawing/2017/decorative" val="1"/>
              </a:ext>
            </a:extLst>
          </p:cNvPr>
          <p:cNvSpPr>
            <a:spLocks/>
          </p:cNvSpPr>
          <p:nvPr/>
        </p:nvSpPr>
        <p:spPr>
          <a:xfrm>
            <a:off x="5995821" y="3413063"/>
            <a:ext cx="100182" cy="3029154"/>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34" name="Freeform: Shape 33">
            <a:extLst>
              <a:ext uri="{FF2B5EF4-FFF2-40B4-BE49-F238E27FC236}">
                <a16:creationId xmlns:a16="http://schemas.microsoft.com/office/drawing/2014/main" id="{E0A35F87-CB2C-4A91-9C1B-1EBCC818CF4D}"/>
              </a:ext>
            </a:extLst>
          </p:cNvPr>
          <p:cNvSpPr/>
          <p:nvPr/>
        </p:nvSpPr>
        <p:spPr>
          <a:xfrm>
            <a:off x="7915125" y="2623483"/>
            <a:ext cx="2926080" cy="457200"/>
          </a:xfrm>
          <a:custGeom>
            <a:avLst/>
            <a:gdLst>
              <a:gd name="connsiteX0" fmla="*/ 174930 w 4332056"/>
              <a:gd name="connsiteY0" fmla="*/ 0 h 1200331"/>
              <a:gd name="connsiteX1" fmla="*/ 4332056 w 4332056"/>
              <a:gd name="connsiteY1" fmla="*/ 0 h 1200331"/>
              <a:gd name="connsiteX2" fmla="*/ 4332056 w 4332056"/>
              <a:gd name="connsiteY2" fmla="*/ 1200331 h 1200331"/>
              <a:gd name="connsiteX3" fmla="*/ 174930 w 4332056"/>
              <a:gd name="connsiteY3" fmla="*/ 1200331 h 1200331"/>
              <a:gd name="connsiteX4" fmla="*/ 174930 w 4332056"/>
              <a:gd name="connsiteY4" fmla="*/ 780612 h 1200331"/>
              <a:gd name="connsiteX5" fmla="*/ 0 w 4332056"/>
              <a:gd name="connsiteY5" fmla="*/ 600166 h 1200331"/>
              <a:gd name="connsiteX6" fmla="*/ 174930 w 4332056"/>
              <a:gd name="connsiteY6" fmla="*/ 419719 h 120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2056" h="1200331">
                <a:moveTo>
                  <a:pt x="174930" y="0"/>
                </a:moveTo>
                <a:lnTo>
                  <a:pt x="4332056" y="0"/>
                </a:lnTo>
                <a:lnTo>
                  <a:pt x="4332056" y="1200331"/>
                </a:lnTo>
                <a:lnTo>
                  <a:pt x="174930" y="1200331"/>
                </a:lnTo>
                <a:lnTo>
                  <a:pt x="174930" y="780612"/>
                </a:lnTo>
                <a:lnTo>
                  <a:pt x="0" y="600166"/>
                </a:lnTo>
                <a:lnTo>
                  <a:pt x="174930" y="419719"/>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365760" tIns="182880" rIns="91440" bIns="182880" rtlCol="0" anchor="ctr" anchorCtr="0">
            <a:noAutofit/>
          </a:bodyPr>
          <a:lstStyle/>
          <a:p>
            <a:pPr lvl="0">
              <a:defRPr/>
            </a:pPr>
            <a:r>
              <a:rPr lang="en-US" b="1" dirty="0">
                <a:solidFill>
                  <a:schemeClr val="accent2"/>
                </a:solidFill>
                <a:latin typeface="Consolas" panose="020B0609020204030204" pitchFamily="49" charset="0"/>
                <a:cs typeface="Calibri" panose="020F0502020204030204" pitchFamily="34" charset="0"/>
              </a:rPr>
              <a:t>y</a:t>
            </a:r>
            <a:r>
              <a:rPr lang="en-US" b="1" dirty="0">
                <a:solidFill>
                  <a:schemeClr val="accent2"/>
                </a:solidFill>
                <a:latin typeface="+mj-lt"/>
                <a:cs typeface="Calibri" panose="020F0502020204030204" pitchFamily="34" charset="0"/>
              </a:rPr>
              <a:t> </a:t>
            </a:r>
            <a:r>
              <a:rPr lang="en-US" dirty="0">
                <a:solidFill>
                  <a:srgbClr val="000000"/>
                </a:solidFill>
                <a:cs typeface="Calibri" panose="020F0502020204030204" pitchFamily="34" charset="0"/>
              </a:rPr>
              <a:t>needs broader scope.</a:t>
            </a:r>
          </a:p>
        </p:txBody>
      </p:sp>
    </p:spTree>
    <p:custDataLst>
      <p:tags r:id="rId1"/>
    </p:custDataLst>
    <p:extLst>
      <p:ext uri="{BB962C8B-B14F-4D97-AF65-F5344CB8AC3E}">
        <p14:creationId xmlns:p14="http://schemas.microsoft.com/office/powerpoint/2010/main" val="24289154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7"/>
                                        </p:tgtEl>
                                        <p:attrNameLst>
                                          <p:attrName>style.visibility</p:attrName>
                                        </p:attrNameLst>
                                      </p:cBhvr>
                                      <p:to>
                                        <p:strVal val="visible"/>
                                      </p:to>
                                    </p:set>
                                    <p:animEffect transition="in" filter="fade">
                                      <p:cBhvr>
                                        <p:cTn id="15" dur="500"/>
                                        <p:tgtEl>
                                          <p:spTgt spid="2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8"/>
                                        </p:tgtEl>
                                        <p:attrNameLst>
                                          <p:attrName>style.visibility</p:attrName>
                                        </p:attrNameLst>
                                      </p:cBhvr>
                                      <p:to>
                                        <p:strVal val="visible"/>
                                      </p:to>
                                    </p:set>
                                    <p:animEffect transition="in" filter="fade">
                                      <p:cBhvr>
                                        <p:cTn id="26" dur="500"/>
                                        <p:tgtEl>
                                          <p:spTgt spid="2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2"/>
                                        </p:tgtEl>
                                        <p:attrNameLst>
                                          <p:attrName>style.visibility</p:attrName>
                                        </p:attrNameLst>
                                      </p:cBhvr>
                                      <p:to>
                                        <p:strVal val="visible"/>
                                      </p:to>
                                    </p:set>
                                    <p:animEffect transition="in" filter="fade">
                                      <p:cBhvr>
                                        <p:cTn id="31" dur="500"/>
                                        <p:tgtEl>
                                          <p:spTgt spid="22"/>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1"/>
                                        </p:tgtEl>
                                        <p:attrNameLst>
                                          <p:attrName>style.visibility</p:attrName>
                                        </p:attrNameLst>
                                      </p:cBhvr>
                                      <p:to>
                                        <p:strVal val="visible"/>
                                      </p:to>
                                    </p:set>
                                    <p:animEffect transition="in" filter="fade">
                                      <p:cBhvr>
                                        <p:cTn id="34" dur="500"/>
                                        <p:tgtEl>
                                          <p:spTgt spid="21"/>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33"/>
                                        </p:tgtEl>
                                        <p:attrNameLst>
                                          <p:attrName>style.visibility</p:attrName>
                                        </p:attrNameLst>
                                      </p:cBhvr>
                                      <p:to>
                                        <p:strVal val="visible"/>
                                      </p:to>
                                    </p:set>
                                    <p:animEffect transition="in" filter="fade">
                                      <p:cBhvr>
                                        <p:cTn id="44" dur="500"/>
                                        <p:tgtEl>
                                          <p:spTgt spid="33"/>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32"/>
                                        </p:tgtEl>
                                        <p:attrNameLst>
                                          <p:attrName>style.visibility</p:attrName>
                                        </p:attrNameLst>
                                      </p:cBhvr>
                                      <p:to>
                                        <p:strVal val="visible"/>
                                      </p:to>
                                    </p:set>
                                    <p:animEffect transition="in" filter="fade">
                                      <p:cBhvr>
                                        <p:cTn id="4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4" grpId="0"/>
      <p:bldP spid="26" grpId="0"/>
      <p:bldP spid="28" grpId="0"/>
      <p:bldP spid="32" grpId="0" animBg="1"/>
      <p:bldP spid="33" grpId="0" animBg="1"/>
      <p:bldP spid="34"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618631"/>
          </a:xfrm>
        </p:spPr>
        <p:txBody>
          <a:bodyPr/>
          <a:lstStyle/>
          <a:p>
            <a:r>
              <a:rPr lang="en-US" dirty="0">
                <a:solidFill>
                  <a:schemeClr val="bg1"/>
                </a:solidFill>
              </a:rPr>
              <a:t>Falling Out of Scope</a:t>
            </a:r>
          </a:p>
        </p:txBody>
      </p:sp>
      <p:sp>
        <p:nvSpPr>
          <p:cNvPr id="17" name="TextBox 16">
            <a:extLst>
              <a:ext uri="{FF2B5EF4-FFF2-40B4-BE49-F238E27FC236}">
                <a16:creationId xmlns:a16="http://schemas.microsoft.com/office/drawing/2014/main" id="{46DAEB9A-38BE-4BEB-99AE-CD2B780CE5F2}"/>
              </a:ext>
            </a:extLst>
          </p:cNvPr>
          <p:cNvSpPr txBox="1">
            <a:spLocks/>
          </p:cNvSpPr>
          <p:nvPr/>
        </p:nvSpPr>
        <p:spPr>
          <a:xfrm>
            <a:off x="1021479" y="1501170"/>
            <a:ext cx="4645155" cy="1569660"/>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Class scope</a:t>
            </a:r>
          </a:p>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Variables (and functions!) that are accessible in a class, or through an instance of that class</a:t>
            </a:r>
          </a:p>
        </p:txBody>
      </p:sp>
      <p:sp>
        <p:nvSpPr>
          <p:cNvPr id="21" name="Rectangle 20">
            <a:extLst>
              <a:ext uri="{FF2B5EF4-FFF2-40B4-BE49-F238E27FC236}">
                <a16:creationId xmlns:a16="http://schemas.microsoft.com/office/drawing/2014/main" id="{1655D2D1-DB14-4CE7-B22F-3F4EE2C3A7F8}"/>
              </a:ext>
            </a:extLst>
          </p:cNvPr>
          <p:cNvSpPr/>
          <p:nvPr/>
        </p:nvSpPr>
        <p:spPr>
          <a:xfrm>
            <a:off x="6096000" y="1600200"/>
            <a:ext cx="5474636" cy="13716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rgbClr val="0000FF"/>
                </a:solidFill>
                <a:latin typeface="Consolas" panose="020B0609020204030204" pitchFamily="49" charset="0"/>
              </a:rPr>
              <a:t>class</a:t>
            </a:r>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Foo</a:t>
            </a:r>
          </a:p>
          <a:p>
            <a:pPr defTabSz="457200"/>
            <a:r>
              <a:rPr lang="en-US" sz="1600" dirty="0">
                <a:solidFill>
                  <a:srgbClr val="000000"/>
                </a:solidFill>
                <a:latin typeface="Consolas" panose="020B0609020204030204" pitchFamily="49" charset="0"/>
              </a:rPr>
              <a:t>{</a:t>
            </a:r>
          </a:p>
          <a:p>
            <a:pPr defTabSz="457200"/>
            <a:r>
              <a:rPr lang="en-US" sz="1600" dirty="0">
                <a:solidFill>
                  <a:srgbClr val="0000FF"/>
                </a:solidFill>
                <a:latin typeface="Consolas" panose="020B0609020204030204" pitchFamily="49" charset="0"/>
              </a:rPr>
              <a:t>	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memberVariable</a:t>
            </a:r>
            <a:r>
              <a:rPr lang="en-US" sz="1600" dirty="0">
                <a:solidFill>
                  <a:srgbClr val="000000"/>
                </a:solidFill>
                <a:latin typeface="Consolas" panose="020B0609020204030204" pitchFamily="49" charset="0"/>
              </a:rPr>
              <a:t>;</a:t>
            </a:r>
          </a:p>
          <a:p>
            <a:pPr defTabSz="457200"/>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MemberFunction</a:t>
            </a:r>
            <a:r>
              <a:rPr lang="en-US" sz="1600" dirty="0">
                <a:solidFill>
                  <a:srgbClr val="000000"/>
                </a:solidFill>
                <a:latin typeface="Consolas" panose="020B0609020204030204" pitchFamily="49" charset="0"/>
              </a:rPr>
              <a:t>();</a:t>
            </a:r>
          </a:p>
          <a:p>
            <a:pPr defTabSz="457200"/>
            <a:r>
              <a:rPr lang="en-US" sz="1600" dirty="0">
                <a:solidFill>
                  <a:srgbClr val="000000"/>
                </a:solidFill>
                <a:latin typeface="Consolas" panose="020B0609020204030204" pitchFamily="49" charset="0"/>
              </a:rPr>
              <a:t>};</a:t>
            </a:r>
          </a:p>
        </p:txBody>
      </p:sp>
      <p:sp>
        <p:nvSpPr>
          <p:cNvPr id="22" name="Rectangle 21">
            <a:extLst>
              <a:ext uri="{FF2B5EF4-FFF2-40B4-BE49-F238E27FC236}">
                <a16:creationId xmlns:a16="http://schemas.microsoft.com/office/drawing/2014/main" id="{6969C161-D3F6-4641-9C3A-22152EF2774C}"/>
              </a:ext>
              <a:ext uri="{C183D7F6-B498-43B3-948B-1728B52AA6E4}">
                <adec:decorative xmlns:adec="http://schemas.microsoft.com/office/drawing/2017/decorative" val="1"/>
              </a:ext>
            </a:extLst>
          </p:cNvPr>
          <p:cNvSpPr>
            <a:spLocks/>
          </p:cNvSpPr>
          <p:nvPr/>
        </p:nvSpPr>
        <p:spPr>
          <a:xfrm>
            <a:off x="5995821" y="1600200"/>
            <a:ext cx="100182" cy="13716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23" name="Graphic 22">
            <a:extLst>
              <a:ext uri="{FF2B5EF4-FFF2-40B4-BE49-F238E27FC236}">
                <a16:creationId xmlns:a16="http://schemas.microsoft.com/office/drawing/2014/main" id="{AC2AD2C8-3F7B-4FA5-A123-7AA467860529}"/>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2119402"/>
            <a:ext cx="333196" cy="333196"/>
          </a:xfrm>
          <a:prstGeom prst="rect">
            <a:avLst/>
          </a:prstGeom>
        </p:spPr>
      </p:pic>
      <p:sp>
        <p:nvSpPr>
          <p:cNvPr id="16" name="TextBox 15">
            <a:extLst>
              <a:ext uri="{FF2B5EF4-FFF2-40B4-BE49-F238E27FC236}">
                <a16:creationId xmlns:a16="http://schemas.microsoft.com/office/drawing/2014/main" id="{B32597C5-BCCB-46B7-8EB9-5A88DEAA12D1}"/>
              </a:ext>
            </a:extLst>
          </p:cNvPr>
          <p:cNvSpPr txBox="1">
            <a:spLocks/>
          </p:cNvSpPr>
          <p:nvPr/>
        </p:nvSpPr>
        <p:spPr>
          <a:xfrm>
            <a:off x="1021479" y="3286035"/>
            <a:ext cx="4645155" cy="1200329"/>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Namespace scope</a:t>
            </a:r>
          </a:p>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lang="en-US" sz="2400" dirty="0">
                <a:solidFill>
                  <a:srgbClr val="FFFFFF"/>
                </a:solidFill>
                <a:latin typeface="Arial" panose="020B0604020202020204"/>
              </a:rPr>
              <a:t>L</a:t>
            </a:r>
            <a:r>
              <a:rPr kumimoji="0" lang="en-US" sz="2400" b="0" i="0" u="none" strike="noStrike" kern="1200" cap="none" spc="0" normalizeH="0" baseline="0" noProof="0" dirty="0" err="1">
                <a:ln>
                  <a:noFill/>
                </a:ln>
                <a:solidFill>
                  <a:srgbClr val="FFFFFF"/>
                </a:solidFill>
                <a:effectLst/>
                <a:uLnTx/>
                <a:uFillTx/>
                <a:latin typeface="Arial" panose="020B0604020202020204"/>
                <a:ea typeface="+mn-ea"/>
                <a:cs typeface="+mn-cs"/>
              </a:rPr>
              <a:t>ets</a:t>
            </a: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 us put variables and functions in a “module” of sorts</a:t>
            </a:r>
          </a:p>
        </p:txBody>
      </p:sp>
      <p:sp>
        <p:nvSpPr>
          <p:cNvPr id="30" name="Rectangle 29">
            <a:extLst>
              <a:ext uri="{FF2B5EF4-FFF2-40B4-BE49-F238E27FC236}">
                <a16:creationId xmlns:a16="http://schemas.microsoft.com/office/drawing/2014/main" id="{CFBB0CFC-E524-4B90-999F-B6B0D135194C}"/>
              </a:ext>
            </a:extLst>
          </p:cNvPr>
          <p:cNvSpPr/>
          <p:nvPr/>
        </p:nvSpPr>
        <p:spPr>
          <a:xfrm>
            <a:off x="6096000" y="3200400"/>
            <a:ext cx="5474636" cy="13716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rgbClr val="0000FF"/>
                </a:solidFill>
                <a:latin typeface="Consolas" panose="020B0609020204030204" pitchFamily="49" charset="0"/>
              </a:rPr>
              <a:t>namespace</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CustomNamespace</a:t>
            </a:r>
            <a:endParaRPr lang="en-US" sz="1600" dirty="0">
              <a:solidFill>
                <a:srgbClr val="000000"/>
              </a:solidFill>
              <a:latin typeface="Consolas" panose="020B0609020204030204" pitchFamily="49" charset="0"/>
            </a:endParaRPr>
          </a:p>
          <a:p>
            <a:pPr defTabSz="457200"/>
            <a:r>
              <a:rPr lang="en-US" sz="1600" dirty="0">
                <a:solidFill>
                  <a:srgbClr val="000000"/>
                </a:solidFill>
                <a:latin typeface="Consolas" panose="020B0609020204030204" pitchFamily="49" charset="0"/>
              </a:rPr>
              <a:t>{</a:t>
            </a:r>
          </a:p>
          <a:p>
            <a:pPr defTabSz="457200"/>
            <a:r>
              <a:rPr lang="en-US" sz="1600" dirty="0">
                <a:solidFill>
                  <a:srgbClr val="0000FF"/>
                </a:solidFill>
                <a:latin typeface="Consolas" panose="020B0609020204030204" pitchFamily="49" charset="0"/>
              </a:rPr>
              <a:t>	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namespaceVariable</a:t>
            </a:r>
            <a:r>
              <a:rPr lang="en-US" sz="1600" dirty="0">
                <a:solidFill>
                  <a:srgbClr val="000000"/>
                </a:solidFill>
                <a:latin typeface="Consolas" panose="020B0609020204030204" pitchFamily="49" charset="0"/>
              </a:rPr>
              <a:t>;</a:t>
            </a:r>
          </a:p>
          <a:p>
            <a:pPr defTabSz="457200"/>
            <a:r>
              <a:rPr lang="en-US" sz="1600" dirty="0">
                <a:solidFill>
                  <a:srgbClr val="0000FF"/>
                </a:solidFill>
                <a:latin typeface="Consolas" panose="020B0609020204030204" pitchFamily="49" charset="0"/>
              </a:rPr>
              <a:t>	float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namespaceFunction</a:t>
            </a:r>
            <a:r>
              <a:rPr lang="en-US" sz="1600" dirty="0">
                <a:solidFill>
                  <a:srgbClr val="000000"/>
                </a:solidFill>
                <a:latin typeface="Consolas" panose="020B0609020204030204" pitchFamily="49" charset="0"/>
              </a:rPr>
              <a:t>();</a:t>
            </a:r>
          </a:p>
          <a:p>
            <a:pPr defTabSz="457200"/>
            <a:r>
              <a:rPr lang="en-US" sz="1600" dirty="0">
                <a:solidFill>
                  <a:srgbClr val="000000"/>
                </a:solidFill>
                <a:latin typeface="Consolas" panose="020B0609020204030204" pitchFamily="49" charset="0"/>
              </a:rPr>
              <a:t>}</a:t>
            </a:r>
          </a:p>
        </p:txBody>
      </p:sp>
      <p:pic>
        <p:nvPicPr>
          <p:cNvPr id="18" name="Graphic 17">
            <a:extLst>
              <a:ext uri="{FF2B5EF4-FFF2-40B4-BE49-F238E27FC236}">
                <a16:creationId xmlns:a16="http://schemas.microsoft.com/office/drawing/2014/main" id="{CE1F4091-FA95-44BD-A718-35CDA1475B6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3719602"/>
            <a:ext cx="333196" cy="333196"/>
          </a:xfrm>
          <a:prstGeom prst="rect">
            <a:avLst/>
          </a:prstGeom>
        </p:spPr>
      </p:pic>
      <p:sp>
        <p:nvSpPr>
          <p:cNvPr id="19" name="TextBox 18">
            <a:extLst>
              <a:ext uri="{FF2B5EF4-FFF2-40B4-BE49-F238E27FC236}">
                <a16:creationId xmlns:a16="http://schemas.microsoft.com/office/drawing/2014/main" id="{EDE0A39D-CA8B-472E-BD37-62FB18E7D882}"/>
              </a:ext>
            </a:extLst>
          </p:cNvPr>
          <p:cNvSpPr txBox="1">
            <a:spLocks/>
          </p:cNvSpPr>
          <p:nvPr/>
        </p:nvSpPr>
        <p:spPr>
          <a:xfrm>
            <a:off x="1021479" y="4886235"/>
            <a:ext cx="4645155" cy="1200329"/>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lang="en-US" sz="2400" b="1" dirty="0">
                <a:solidFill>
                  <a:schemeClr val="accent4">
                    <a:lumMod val="60000"/>
                    <a:lumOff val="40000"/>
                  </a:schemeClr>
                </a:solidFill>
                <a:latin typeface="Arial" panose="020B0604020202020204"/>
              </a:rPr>
              <a:t>Global</a:t>
            </a:r>
            <a:r>
              <a:rPr kumimoji="0" lang="en-US" sz="24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 scope</a:t>
            </a:r>
          </a:p>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lang="en-US" sz="2400" dirty="0">
                <a:solidFill>
                  <a:srgbClr val="FFFFFF"/>
                </a:solidFill>
                <a:latin typeface="Arial" panose="020B0604020202020204"/>
              </a:rPr>
              <a:t>A</a:t>
            </a: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 scope that exists outside of (and “above”) all others</a:t>
            </a:r>
          </a:p>
        </p:txBody>
      </p:sp>
      <p:pic>
        <p:nvPicPr>
          <p:cNvPr id="20" name="Graphic 19">
            <a:extLst>
              <a:ext uri="{FF2B5EF4-FFF2-40B4-BE49-F238E27FC236}">
                <a16:creationId xmlns:a16="http://schemas.microsoft.com/office/drawing/2014/main" id="{17B4EA0F-F391-444F-B104-FB38570DEA7C}"/>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5319802"/>
            <a:ext cx="333196" cy="333196"/>
          </a:xfrm>
          <a:prstGeom prst="rect">
            <a:avLst/>
          </a:prstGeom>
        </p:spPr>
      </p:pic>
      <p:sp>
        <p:nvSpPr>
          <p:cNvPr id="31" name="Rectangle 30">
            <a:extLst>
              <a:ext uri="{FF2B5EF4-FFF2-40B4-BE49-F238E27FC236}">
                <a16:creationId xmlns:a16="http://schemas.microsoft.com/office/drawing/2014/main" id="{B80E6B6B-8619-4C7D-95D5-A5C7A4896186}"/>
              </a:ext>
              <a:ext uri="{C183D7F6-B498-43B3-948B-1728B52AA6E4}">
                <adec:decorative xmlns:adec="http://schemas.microsoft.com/office/drawing/2017/decorative" val="1"/>
              </a:ext>
            </a:extLst>
          </p:cNvPr>
          <p:cNvSpPr>
            <a:spLocks/>
          </p:cNvSpPr>
          <p:nvPr/>
        </p:nvSpPr>
        <p:spPr>
          <a:xfrm>
            <a:off x="5995821" y="3200400"/>
            <a:ext cx="100182" cy="13716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35" name="Rectangle 34">
            <a:extLst>
              <a:ext uri="{FF2B5EF4-FFF2-40B4-BE49-F238E27FC236}">
                <a16:creationId xmlns:a16="http://schemas.microsoft.com/office/drawing/2014/main" id="{1825536C-A9BA-4F70-B8F2-F527C1D57737}"/>
              </a:ext>
            </a:extLst>
          </p:cNvPr>
          <p:cNvSpPr/>
          <p:nvPr/>
        </p:nvSpPr>
        <p:spPr>
          <a:xfrm>
            <a:off x="6096000" y="4800600"/>
            <a:ext cx="5474636" cy="13716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globalVariable</a:t>
            </a:r>
            <a:r>
              <a:rPr lang="en-US" sz="1600" dirty="0">
                <a:solidFill>
                  <a:srgbClr val="000000"/>
                </a:solidFill>
                <a:latin typeface="Consolas" panose="020B0609020204030204" pitchFamily="49" charset="0"/>
              </a:rPr>
              <a:t>;</a:t>
            </a:r>
          </a:p>
          <a:p>
            <a:pPr defTabSz="457200"/>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main()</a:t>
            </a:r>
          </a:p>
          <a:p>
            <a:pPr defTabSz="457200"/>
            <a:r>
              <a:rPr lang="en-US" sz="1600" dirty="0">
                <a:solidFill>
                  <a:srgbClr val="000000"/>
                </a:solidFill>
                <a:latin typeface="Consolas" panose="020B0609020204030204" pitchFamily="49" charset="0"/>
              </a:rPr>
              <a:t>{</a:t>
            </a:r>
          </a:p>
          <a:p>
            <a:pPr defTabSz="457200"/>
            <a:r>
              <a:rPr lang="en-US" sz="1600" dirty="0">
                <a:solidFill>
                  <a:srgbClr val="0000FF"/>
                </a:solidFill>
                <a:latin typeface="Consolas" panose="020B0609020204030204" pitchFamily="49" charset="0"/>
              </a:rPr>
              <a:t>	return</a:t>
            </a:r>
            <a:r>
              <a:rPr lang="en-US" sz="1600" dirty="0">
                <a:solidFill>
                  <a:srgbClr val="000000"/>
                </a:solidFill>
                <a:latin typeface="Consolas" panose="020B0609020204030204" pitchFamily="49" charset="0"/>
              </a:rPr>
              <a:t> 0;</a:t>
            </a:r>
          </a:p>
          <a:p>
            <a:pPr defTabSz="457200"/>
            <a:r>
              <a:rPr lang="en-US" sz="1600" dirty="0">
                <a:solidFill>
                  <a:srgbClr val="000000"/>
                </a:solidFill>
                <a:latin typeface="Consolas" panose="020B0609020204030204" pitchFamily="49" charset="0"/>
              </a:rPr>
              <a:t>}</a:t>
            </a:r>
          </a:p>
        </p:txBody>
      </p:sp>
      <p:sp>
        <p:nvSpPr>
          <p:cNvPr id="36" name="Rectangle 35">
            <a:extLst>
              <a:ext uri="{FF2B5EF4-FFF2-40B4-BE49-F238E27FC236}">
                <a16:creationId xmlns:a16="http://schemas.microsoft.com/office/drawing/2014/main" id="{8D468B90-F5A3-4120-87A1-53F8BFF1A05C}"/>
              </a:ext>
              <a:ext uri="{C183D7F6-B498-43B3-948B-1728B52AA6E4}">
                <adec:decorative xmlns:adec="http://schemas.microsoft.com/office/drawing/2017/decorative" val="1"/>
              </a:ext>
            </a:extLst>
          </p:cNvPr>
          <p:cNvSpPr>
            <a:spLocks/>
          </p:cNvSpPr>
          <p:nvPr/>
        </p:nvSpPr>
        <p:spPr>
          <a:xfrm>
            <a:off x="5995821" y="4800600"/>
            <a:ext cx="100182" cy="13716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Tree>
    <p:custDataLst>
      <p:tags r:id="rId1"/>
    </p:custDataLst>
    <p:extLst>
      <p:ext uri="{BB962C8B-B14F-4D97-AF65-F5344CB8AC3E}">
        <p14:creationId xmlns:p14="http://schemas.microsoft.com/office/powerpoint/2010/main" val="2379155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500"/>
                                        <p:tgtEl>
                                          <p:spTgt spid="1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1"/>
                                        </p:tgtEl>
                                        <p:attrNameLst>
                                          <p:attrName>style.visibility</p:attrName>
                                        </p:attrNameLst>
                                      </p:cBhvr>
                                      <p:to>
                                        <p:strVal val="visible"/>
                                      </p:to>
                                    </p:set>
                                    <p:animEffect transition="in" filter="fade">
                                      <p:cBhvr>
                                        <p:cTn id="13" dur="500"/>
                                        <p:tgtEl>
                                          <p:spTgt spid="31"/>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0"/>
                                        </p:tgtEl>
                                        <p:attrNameLst>
                                          <p:attrName>style.visibility</p:attrName>
                                        </p:attrNameLst>
                                      </p:cBhvr>
                                      <p:to>
                                        <p:strVal val="visible"/>
                                      </p:to>
                                    </p:set>
                                    <p:animEffect transition="in" filter="fade">
                                      <p:cBhvr>
                                        <p:cTn id="16" dur="500"/>
                                        <p:tgtEl>
                                          <p:spTgt spid="30"/>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animEffect transition="in" filter="fade">
                                      <p:cBhvr>
                                        <p:cTn id="21" dur="500"/>
                                        <p:tgtEl>
                                          <p:spTgt spid="3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5"/>
                                        </p:tgtEl>
                                        <p:attrNameLst>
                                          <p:attrName>style.visibility</p:attrName>
                                        </p:attrNameLst>
                                      </p:cBhvr>
                                      <p:to>
                                        <p:strVal val="visible"/>
                                      </p:to>
                                    </p:set>
                                    <p:animEffect transition="in" filter="fade">
                                      <p:cBhvr>
                                        <p:cTn id="24" dur="500"/>
                                        <p:tgtEl>
                                          <p:spTgt spid="35"/>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9"/>
                                        </p:tgtEl>
                                        <p:attrNameLst>
                                          <p:attrName>style.visibility</p:attrName>
                                        </p:attrNameLst>
                                      </p:cBhvr>
                                      <p:to>
                                        <p:strVal val="visible"/>
                                      </p:to>
                                    </p:set>
                                    <p:animEffect transition="in" filter="fade">
                                      <p:cBhvr>
                                        <p:cTn id="27" dur="500"/>
                                        <p:tgtEl>
                                          <p:spTgt spid="19"/>
                                        </p:tgtEl>
                                      </p:cBhvr>
                                    </p:animEffect>
                                  </p:childTnLst>
                                </p:cTn>
                              </p:par>
                              <p:par>
                                <p:cTn id="28" presetID="10" presetClass="entr" presetSubtype="0" fill="hold" nodeType="withEffect">
                                  <p:stCondLst>
                                    <p:cond delay="0"/>
                                  </p:stCondLst>
                                  <p:childTnLst>
                                    <p:set>
                                      <p:cBhvr>
                                        <p:cTn id="29" dur="1" fill="hold">
                                          <p:stCondLst>
                                            <p:cond delay="0"/>
                                          </p:stCondLst>
                                        </p:cTn>
                                        <p:tgtEl>
                                          <p:spTgt spid="20"/>
                                        </p:tgtEl>
                                        <p:attrNameLst>
                                          <p:attrName>style.visibility</p:attrName>
                                        </p:attrNameLst>
                                      </p:cBhvr>
                                      <p:to>
                                        <p:strVal val="visible"/>
                                      </p:to>
                                    </p:set>
                                    <p:animEffect transition="in" filter="fade">
                                      <p:cBhvr>
                                        <p:cTn id="30"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30" grpId="0" animBg="1"/>
      <p:bldP spid="19" grpId="0"/>
      <p:bldP spid="31" grpId="0" animBg="1"/>
      <p:bldP spid="35" grpId="0" animBg="1"/>
      <p:bldP spid="3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Namespaces</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609990"/>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A way to group variables and functions together</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2307767"/>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A way to clearly indicate what your code is referencing</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4451450"/>
            <a:ext cx="5154571" cy="172074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namespace</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MyCode</a:t>
            </a:r>
            <a:endParaRPr lang="en-US" dirty="0">
              <a:solidFill>
                <a:srgbClr val="000000"/>
              </a:solidFill>
              <a:latin typeface="Consolas" panose="020B0609020204030204" pitchFamily="49" charset="0"/>
            </a:endParaRPr>
          </a:p>
          <a:p>
            <a:pPr defTabSz="457200"/>
            <a:r>
              <a:rPr lang="en-US" dirty="0">
                <a:solidFill>
                  <a:srgbClr val="000000"/>
                </a:solidFill>
                <a:latin typeface="Consolas" panose="020B0609020204030204" pitchFamily="49" charset="0"/>
              </a:rPr>
              <a:t>{</a:t>
            </a:r>
          </a:p>
          <a:p>
            <a:pPr defTabSz="457200"/>
            <a:r>
              <a:rPr lang="en-US" dirty="0">
                <a:solidFill>
                  <a:srgbClr val="0000FF"/>
                </a:solidFill>
                <a:latin typeface="Consolas" panose="020B0609020204030204" pitchFamily="49" charset="0"/>
              </a:rPr>
              <a:t>	int</a:t>
            </a:r>
            <a:r>
              <a:rPr lang="en-US" dirty="0">
                <a:solidFill>
                  <a:srgbClr val="000000"/>
                </a:solidFill>
                <a:latin typeface="Consolas" panose="020B0609020204030204" pitchFamily="49" charset="0"/>
              </a:rPr>
              <a:t> x, y, z;</a:t>
            </a:r>
          </a:p>
          <a:p>
            <a:pPr defTabSz="457200"/>
            <a:r>
              <a:rPr lang="en-US" dirty="0">
                <a:solidFill>
                  <a:srgbClr val="0000FF"/>
                </a:solidFill>
                <a:latin typeface="Consolas" panose="020B0609020204030204" pitchFamily="49" charset="0"/>
              </a:rPr>
              <a:t>	float</a:t>
            </a:r>
            <a:r>
              <a:rPr lang="en-US" dirty="0">
                <a:solidFill>
                  <a:srgbClr val="000000"/>
                </a:solidFill>
                <a:latin typeface="Consolas" panose="020B0609020204030204" pitchFamily="49" charset="0"/>
              </a:rPr>
              <a:t> Foo();</a:t>
            </a:r>
          </a:p>
          <a:p>
            <a:pPr defTabSz="457200"/>
            <a:r>
              <a:rPr lang="en-US"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4451450"/>
            <a:ext cx="100182" cy="172074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674225"/>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372002"/>
            <a:ext cx="333196" cy="333196"/>
          </a:xfrm>
          <a:prstGeom prst="rect">
            <a:avLst/>
          </a:prstGeom>
        </p:spPr>
      </p:pic>
      <p:sp>
        <p:nvSpPr>
          <p:cNvPr id="15" name="TextBox 14">
            <a:extLst>
              <a:ext uri="{FF2B5EF4-FFF2-40B4-BE49-F238E27FC236}">
                <a16:creationId xmlns:a16="http://schemas.microsoft.com/office/drawing/2014/main" id="{50A55D2B-82AD-4A17-887C-23B6720AB7B8}"/>
              </a:ext>
            </a:extLst>
          </p:cNvPr>
          <p:cNvSpPr txBox="1"/>
          <p:nvPr/>
        </p:nvSpPr>
        <p:spPr>
          <a:xfrm>
            <a:off x="1055657" y="3005544"/>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Helpful in avoiding collisions with other code</a:t>
            </a:r>
          </a:p>
        </p:txBody>
      </p:sp>
      <p:pic>
        <p:nvPicPr>
          <p:cNvPr id="16" name="Graphic 15">
            <a:extLst>
              <a:ext uri="{FF2B5EF4-FFF2-40B4-BE49-F238E27FC236}">
                <a16:creationId xmlns:a16="http://schemas.microsoft.com/office/drawing/2014/main" id="{A1A70386-D3A1-47A1-BD5E-523298AB7E9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3069779"/>
            <a:ext cx="333196" cy="333196"/>
          </a:xfrm>
          <a:prstGeom prst="rect">
            <a:avLst/>
          </a:prstGeom>
        </p:spPr>
      </p:pic>
      <p:sp>
        <p:nvSpPr>
          <p:cNvPr id="11" name="Rectangle 10">
            <a:extLst>
              <a:ext uri="{FF2B5EF4-FFF2-40B4-BE49-F238E27FC236}">
                <a16:creationId xmlns:a16="http://schemas.microsoft.com/office/drawing/2014/main" id="{FD517442-E757-42A1-B11A-F166E3B5EBC4}"/>
              </a:ext>
            </a:extLst>
          </p:cNvPr>
          <p:cNvSpPr/>
          <p:nvPr/>
        </p:nvSpPr>
        <p:spPr>
          <a:xfrm>
            <a:off x="6427829" y="3703320"/>
            <a:ext cx="5154571" cy="246888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err="1">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MyCode</a:t>
            </a:r>
            <a:r>
              <a:rPr lang="en-US" dirty="0">
                <a:solidFill>
                  <a:srgbClr val="000000"/>
                </a:solidFill>
                <a:latin typeface="Consolas" panose="020B0609020204030204" pitchFamily="49" charset="0"/>
              </a:rPr>
              <a:t>::x = 12;</a:t>
            </a:r>
          </a:p>
          <a:p>
            <a:pPr defTabSz="457200"/>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&lt;&lt; </a:t>
            </a:r>
            <a:r>
              <a:rPr lang="en-US" dirty="0" err="1">
                <a:solidFill>
                  <a:srgbClr val="000000"/>
                </a:solidFill>
                <a:latin typeface="Consolas" panose="020B0609020204030204" pitchFamily="49" charset="0"/>
              </a:rPr>
              <a:t>MyCode</a:t>
            </a:r>
            <a:r>
              <a:rPr lang="en-US" dirty="0">
                <a:solidFill>
                  <a:srgbClr val="000000"/>
                </a:solidFill>
                <a:latin typeface="Consolas" panose="020B0609020204030204" pitchFamily="49" charset="0"/>
              </a:rPr>
              <a:t>::x;</a:t>
            </a:r>
          </a:p>
          <a:p>
            <a:pPr defTabSz="457200"/>
            <a:endParaRPr lang="en-US" dirty="0">
              <a:solidFill>
                <a:srgbClr val="000000"/>
              </a:solidFill>
              <a:latin typeface="Consolas" panose="020B0609020204030204" pitchFamily="49" charset="0"/>
            </a:endParaRPr>
          </a:p>
          <a:p>
            <a:pPr defTabSz="457200"/>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MyCode</a:t>
            </a:r>
            <a:r>
              <a:rPr lang="en-US" dirty="0">
                <a:solidFill>
                  <a:srgbClr val="000000"/>
                </a:solidFill>
                <a:latin typeface="Consolas" panose="020B0609020204030204" pitchFamily="49" charset="0"/>
              </a:rPr>
              <a:t>::Foo();</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endParaRPr lang="en-US" dirty="0"/>
          </a:p>
        </p:txBody>
      </p:sp>
      <p:sp>
        <p:nvSpPr>
          <p:cNvPr id="12" name="Rectangle 11">
            <a:extLst>
              <a:ext uri="{FF2B5EF4-FFF2-40B4-BE49-F238E27FC236}">
                <a16:creationId xmlns:a16="http://schemas.microsoft.com/office/drawing/2014/main" id="{C340B232-CDB4-4D86-A771-9B9FC1DA5DEA}"/>
              </a:ext>
              <a:ext uri="{C183D7F6-B498-43B3-948B-1728B52AA6E4}">
                <adec:decorative xmlns:adec="http://schemas.microsoft.com/office/drawing/2017/decorative" val="1"/>
              </a:ext>
            </a:extLst>
          </p:cNvPr>
          <p:cNvSpPr/>
          <p:nvPr/>
        </p:nvSpPr>
        <p:spPr>
          <a:xfrm>
            <a:off x="6327648" y="3703320"/>
            <a:ext cx="100182" cy="24688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3" name="Rectangle 12">
            <a:extLst>
              <a:ext uri="{FF2B5EF4-FFF2-40B4-BE49-F238E27FC236}">
                <a16:creationId xmlns:a16="http://schemas.microsoft.com/office/drawing/2014/main" id="{B4AA623D-A60C-45BF-A2A6-9D52EDFDE4F2}"/>
              </a:ext>
            </a:extLst>
          </p:cNvPr>
          <p:cNvSpPr>
            <a:spLocks/>
          </p:cNvSpPr>
          <p:nvPr/>
        </p:nvSpPr>
        <p:spPr>
          <a:xfrm>
            <a:off x="709782" y="3689439"/>
            <a:ext cx="5154570" cy="64008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a:solidFill>
                  <a:schemeClr val="tx1"/>
                </a:solidFill>
                <a:latin typeface="+mj-lt"/>
              </a:rPr>
              <a:t>Creating a namespace with a few members</a:t>
            </a:r>
            <a:endParaRPr lang="en-US" dirty="0">
              <a:solidFill>
                <a:schemeClr val="tx1"/>
              </a:solidFill>
              <a:latin typeface="+mj-lt"/>
            </a:endParaRPr>
          </a:p>
        </p:txBody>
      </p:sp>
      <p:sp>
        <p:nvSpPr>
          <p:cNvPr id="14" name="Rectangle 13">
            <a:extLst>
              <a:ext uri="{FF2B5EF4-FFF2-40B4-BE49-F238E27FC236}">
                <a16:creationId xmlns:a16="http://schemas.microsoft.com/office/drawing/2014/main" id="{93144F96-A6F2-491A-8919-E16C90213F60}"/>
              </a:ext>
              <a:ext uri="{C183D7F6-B498-43B3-948B-1728B52AA6E4}">
                <adec:decorative xmlns:adec="http://schemas.microsoft.com/office/drawing/2017/decorative" val="1"/>
              </a:ext>
            </a:extLst>
          </p:cNvPr>
          <p:cNvSpPr/>
          <p:nvPr/>
        </p:nvSpPr>
        <p:spPr>
          <a:xfrm>
            <a:off x="609600" y="3689439"/>
            <a:ext cx="93635" cy="6400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FC2E8A8C-FC7F-4B68-B922-CC7BC1CE2362}"/>
              </a:ext>
            </a:extLst>
          </p:cNvPr>
          <p:cNvSpPr/>
          <p:nvPr/>
        </p:nvSpPr>
        <p:spPr>
          <a:xfrm>
            <a:off x="7742247" y="3175021"/>
            <a:ext cx="3291840" cy="100584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chemeClr val="tx1"/>
                </a:solidFill>
                <a:cs typeface="Calibri" panose="020F0502020204030204" pitchFamily="34" charset="0"/>
              </a:rPr>
              <a:t>Using elements of the namespace requires the </a:t>
            </a:r>
            <a:r>
              <a:rPr lang="en-US" b="1" dirty="0">
                <a:solidFill>
                  <a:schemeClr val="accent2"/>
                </a:solidFill>
                <a:cs typeface="Calibri" panose="020F0502020204030204" pitchFamily="34" charset="0"/>
              </a:rPr>
              <a:t>scope-resolution operator</a:t>
            </a:r>
            <a:r>
              <a:rPr lang="en-US" dirty="0">
                <a:solidFill>
                  <a:schemeClr val="tx1"/>
                </a:solidFill>
                <a:cs typeface="Calibri" panose="020F0502020204030204" pitchFamily="34" charset="0"/>
              </a:rPr>
              <a:t>.</a:t>
            </a:r>
          </a:p>
        </p:txBody>
      </p:sp>
      <p:cxnSp>
        <p:nvCxnSpPr>
          <p:cNvPr id="22" name="Connector: Elbow 21">
            <a:extLst>
              <a:ext uri="{FF2B5EF4-FFF2-40B4-BE49-F238E27FC236}">
                <a16:creationId xmlns:a16="http://schemas.microsoft.com/office/drawing/2014/main" id="{D7B9D669-93F0-4B70-8E2A-785D85022F29}"/>
              </a:ext>
              <a:ext uri="{C183D7F6-B498-43B3-948B-1728B52AA6E4}">
                <adec:decorative xmlns:adec="http://schemas.microsoft.com/office/drawing/2017/decorative" val="1"/>
              </a:ext>
            </a:extLst>
          </p:cNvPr>
          <p:cNvCxnSpPr>
            <a:cxnSpLocks/>
            <a:stCxn id="23" idx="0"/>
            <a:endCxn id="21" idx="2"/>
          </p:cNvCxnSpPr>
          <p:nvPr/>
        </p:nvCxnSpPr>
        <p:spPr>
          <a:xfrm rot="5400000" flipH="1" flipV="1">
            <a:off x="8345552" y="3374357"/>
            <a:ext cx="236111" cy="1849120"/>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75DE9197-ACEA-41EA-B551-24D711080F7F}"/>
              </a:ext>
              <a:ext uri="{C183D7F6-B498-43B3-948B-1728B52AA6E4}">
                <adec:decorative xmlns:adec="http://schemas.microsoft.com/office/drawing/2017/decorative" val="1"/>
              </a:ext>
            </a:extLst>
          </p:cNvPr>
          <p:cNvSpPr/>
          <p:nvPr/>
        </p:nvSpPr>
        <p:spPr>
          <a:xfrm>
            <a:off x="7018347" y="4416972"/>
            <a:ext cx="1041400" cy="255266"/>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869038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fade">
                                      <p:cBhvr>
                                        <p:cTn id="23" dur="500"/>
                                        <p:tgtEl>
                                          <p:spTgt spid="3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500"/>
                                        <p:tgtEl>
                                          <p:spTgt spid="4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fade">
                                      <p:cBhvr>
                                        <p:cTn id="32" dur="500"/>
                                        <p:tgtEl>
                                          <p:spTgt spid="13"/>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fade">
                                      <p:cBhvr>
                                        <p:cTn id="37" dur="500"/>
                                        <p:tgtEl>
                                          <p:spTgt spid="12"/>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1"/>
                                        </p:tgtEl>
                                        <p:attrNameLst>
                                          <p:attrName>style.visibility</p:attrName>
                                        </p:attrNameLst>
                                      </p:cBhvr>
                                      <p:to>
                                        <p:strVal val="visible"/>
                                      </p:to>
                                    </p:set>
                                    <p:animEffect transition="in" filter="fade">
                                      <p:cBhvr>
                                        <p:cTn id="40" dur="500"/>
                                        <p:tgtEl>
                                          <p:spTgt spid="11"/>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21"/>
                                        </p:tgtEl>
                                        <p:attrNameLst>
                                          <p:attrName>style.visibility</p:attrName>
                                        </p:attrNameLst>
                                      </p:cBhvr>
                                      <p:to>
                                        <p:strVal val="visible"/>
                                      </p:to>
                                    </p:set>
                                    <p:animEffect transition="in" filter="fade">
                                      <p:cBhvr>
                                        <p:cTn id="45" dur="500"/>
                                        <p:tgtEl>
                                          <p:spTgt spid="21"/>
                                        </p:tgtEl>
                                      </p:cBhvr>
                                    </p:animEffect>
                                  </p:childTnLst>
                                </p:cTn>
                              </p:par>
                              <p:par>
                                <p:cTn id="46" presetID="10" presetClass="entr" presetSubtype="0" fill="hold" nodeType="with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fade">
                                      <p:cBhvr>
                                        <p:cTn id="48" dur="500"/>
                                        <p:tgtEl>
                                          <p:spTgt spid="22"/>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3"/>
                                        </p:tgtEl>
                                        <p:attrNameLst>
                                          <p:attrName>style.visibility</p:attrName>
                                        </p:attrNameLst>
                                      </p:cBhvr>
                                      <p:to>
                                        <p:strVal val="visible"/>
                                      </p:to>
                                    </p:set>
                                    <p:animEffect transition="in" filter="fade">
                                      <p:cBhvr>
                                        <p:cTn id="51"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40" grpId="0" animBg="1"/>
      <p:bldP spid="39" grpId="0" animBg="1"/>
      <p:bldP spid="15" grpId="0"/>
      <p:bldP spid="11" grpId="0" animBg="1"/>
      <p:bldP spid="12" grpId="0" animBg="1"/>
      <p:bldP spid="13" grpId="0" animBg="1"/>
      <p:bldP spid="14" grpId="0" animBg="1"/>
      <p:bldP spid="21" grpId="0" animBg="1"/>
      <p:bldP spid="2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Scope Resolution Operator (SRO)</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493233"/>
            <a:ext cx="4338165" cy="461665"/>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Symbol </a:t>
            </a:r>
            <a:r>
              <a:rPr lang="en-US" sz="2400" b="1" dirty="0">
                <a:solidFill>
                  <a:schemeClr val="accent4">
                    <a:lumMod val="60000"/>
                    <a:lumOff val="40000"/>
                  </a:schemeClr>
                </a:solidFill>
              </a:rPr>
              <a:t>::</a:t>
            </a:r>
            <a:endParaRPr lang="en-US" sz="2000" b="1" dirty="0">
              <a:solidFill>
                <a:schemeClr val="accent4">
                  <a:lumMod val="60000"/>
                  <a:lumOff val="40000"/>
                </a:schemeClr>
              </a:solidFill>
            </a:endParaRP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8" y="2144056"/>
            <a:ext cx="3675999"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Indicates the scope something “belongs” to</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3041100"/>
            <a:ext cx="10786574" cy="10058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accent3"/>
                </a:solidFill>
                <a:latin typeface="Consolas" panose="020B0609020204030204" pitchFamily="49" charset="0"/>
              </a:rPr>
              <a:t>namespace :: identifier </a:t>
            </a:r>
            <a:br>
              <a:rPr lang="en-US" dirty="0">
                <a:solidFill>
                  <a:schemeClr val="tx1"/>
                </a:solidFill>
                <a:latin typeface="Consolas" panose="020B0609020204030204" pitchFamily="49" charset="0"/>
              </a:rPr>
            </a:br>
            <a:r>
              <a:rPr lang="en-US" dirty="0">
                <a:solidFill>
                  <a:schemeClr val="tx1"/>
                </a:solidFill>
                <a:latin typeface="Consolas" panose="020B0609020204030204" pitchFamily="49" charset="0"/>
              </a:rPr>
              <a:t>std::</a:t>
            </a:r>
            <a:r>
              <a:rPr lang="en-US" dirty="0" err="1">
                <a:solidFill>
                  <a:schemeClr val="tx1"/>
                </a:solidFill>
                <a:latin typeface="Consolas" panose="020B0609020204030204" pitchFamily="49" charset="0"/>
              </a:rPr>
              <a:t>cout</a:t>
            </a:r>
            <a:r>
              <a:rPr lang="en-US" dirty="0">
                <a:solidFill>
                  <a:schemeClr val="tx1"/>
                </a:solidFill>
                <a:latin typeface="Consolas" panose="020B0609020204030204" pitchFamily="49" charset="0"/>
              </a:rPr>
              <a:t>, std::</a:t>
            </a:r>
            <a:r>
              <a:rPr lang="en-US" dirty="0" err="1">
                <a:solidFill>
                  <a:schemeClr val="tx1"/>
                </a:solidFill>
                <a:latin typeface="Consolas" panose="020B0609020204030204" pitchFamily="49" charset="0"/>
              </a:rPr>
              <a:t>cin</a:t>
            </a:r>
            <a:r>
              <a:rPr lang="en-US" dirty="0">
                <a:solidFill>
                  <a:schemeClr val="tx1"/>
                </a:solidFill>
                <a:latin typeface="Consolas" panose="020B0609020204030204" pitchFamily="49" charset="0"/>
              </a:rPr>
              <a:t>, std::string, std::vector</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3041100"/>
            <a:ext cx="100182" cy="10058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557468"/>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331401"/>
            <a:ext cx="333196" cy="333196"/>
          </a:xfrm>
          <a:prstGeom prst="rect">
            <a:avLst/>
          </a:prstGeom>
        </p:spPr>
      </p:pic>
      <p:sp>
        <p:nvSpPr>
          <p:cNvPr id="16" name="Rectangle 15">
            <a:extLst>
              <a:ext uri="{FF2B5EF4-FFF2-40B4-BE49-F238E27FC236}">
                <a16:creationId xmlns:a16="http://schemas.microsoft.com/office/drawing/2014/main" id="{436D85C7-AAD7-48F3-B513-E8740807B6FA}"/>
              </a:ext>
            </a:extLst>
          </p:cNvPr>
          <p:cNvSpPr/>
          <p:nvPr/>
        </p:nvSpPr>
        <p:spPr>
          <a:xfrm>
            <a:off x="709781" y="4252002"/>
            <a:ext cx="10786574" cy="10058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accent3"/>
                </a:solidFill>
                <a:latin typeface="Consolas" panose="020B0609020204030204" pitchFamily="49" charset="0"/>
              </a:rPr>
              <a:t>class-name :: identifier</a:t>
            </a:r>
            <a:r>
              <a:rPr lang="en-US" dirty="0">
                <a:solidFill>
                  <a:schemeClr val="accent3"/>
                </a:solidFill>
                <a:latin typeface="Consolas" panose="020B0609020204030204" pitchFamily="49" charset="0"/>
              </a:rPr>
              <a:t> </a:t>
            </a:r>
          </a:p>
          <a:p>
            <a:r>
              <a:rPr lang="en-US" dirty="0" err="1">
                <a:solidFill>
                  <a:schemeClr val="tx1"/>
                </a:solidFill>
                <a:latin typeface="Consolas" panose="020B0609020204030204" pitchFamily="49" charset="0"/>
              </a:rPr>
              <a:t>SomeClass</a:t>
            </a:r>
            <a:r>
              <a:rPr lang="en-US" dirty="0">
                <a:solidFill>
                  <a:schemeClr val="tx1"/>
                </a:solidFill>
                <a:latin typeface="Consolas" panose="020B0609020204030204" pitchFamily="49" charset="0"/>
              </a:rPr>
              <a:t>::Function()</a:t>
            </a:r>
            <a:br>
              <a:rPr lang="en-US" dirty="0">
                <a:solidFill>
                  <a:schemeClr val="tx1"/>
                </a:solidFill>
                <a:latin typeface="Consolas" panose="020B0609020204030204" pitchFamily="49" charset="0"/>
              </a:rPr>
            </a:br>
            <a:r>
              <a:rPr lang="en-US" dirty="0" err="1">
                <a:solidFill>
                  <a:schemeClr val="tx1"/>
                </a:solidFill>
                <a:latin typeface="Consolas" panose="020B0609020204030204" pitchFamily="49" charset="0"/>
              </a:rPr>
              <a:t>SomeClass</a:t>
            </a:r>
            <a:r>
              <a:rPr lang="en-US" dirty="0">
                <a:solidFill>
                  <a:schemeClr val="tx1"/>
                </a:solidFill>
                <a:latin typeface="Consolas" panose="020B0609020204030204" pitchFamily="49" charset="0"/>
              </a:rPr>
              <a:t>::</a:t>
            </a:r>
            <a:r>
              <a:rPr lang="en-US" dirty="0" err="1">
                <a:solidFill>
                  <a:schemeClr val="tx1"/>
                </a:solidFill>
                <a:latin typeface="Consolas" panose="020B0609020204030204" pitchFamily="49" charset="0"/>
              </a:rPr>
              <a:t>StaticVariable</a:t>
            </a:r>
            <a:endParaRPr lang="en-US" dirty="0">
              <a:solidFill>
                <a:schemeClr val="tx1"/>
              </a:solidFill>
              <a:latin typeface="Consolas" panose="020B0609020204030204" pitchFamily="49" charset="0"/>
            </a:endParaRPr>
          </a:p>
        </p:txBody>
      </p:sp>
      <p:sp>
        <p:nvSpPr>
          <p:cNvPr id="21" name="Rectangle 20">
            <a:extLst>
              <a:ext uri="{FF2B5EF4-FFF2-40B4-BE49-F238E27FC236}">
                <a16:creationId xmlns:a16="http://schemas.microsoft.com/office/drawing/2014/main" id="{67DEE396-FB43-4CC4-870E-1C683C215961}"/>
              </a:ext>
              <a:ext uri="{C183D7F6-B498-43B3-948B-1728B52AA6E4}">
                <adec:decorative xmlns:adec="http://schemas.microsoft.com/office/drawing/2017/decorative" val="1"/>
              </a:ext>
            </a:extLst>
          </p:cNvPr>
          <p:cNvSpPr/>
          <p:nvPr/>
        </p:nvSpPr>
        <p:spPr>
          <a:xfrm>
            <a:off x="609600" y="4252002"/>
            <a:ext cx="100182" cy="10058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4" name="Rectangle 23">
            <a:extLst>
              <a:ext uri="{FF2B5EF4-FFF2-40B4-BE49-F238E27FC236}">
                <a16:creationId xmlns:a16="http://schemas.microsoft.com/office/drawing/2014/main" id="{EA677547-AF4C-4404-846B-9C6954EE606A}"/>
              </a:ext>
            </a:extLst>
          </p:cNvPr>
          <p:cNvSpPr/>
          <p:nvPr/>
        </p:nvSpPr>
        <p:spPr>
          <a:xfrm>
            <a:off x="709781" y="5462903"/>
            <a:ext cx="10786574" cy="10058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err="1">
                <a:solidFill>
                  <a:schemeClr val="accent3"/>
                </a:solidFill>
                <a:latin typeface="Consolas" panose="020B0609020204030204" pitchFamily="49" charset="0"/>
              </a:rPr>
              <a:t>enum</a:t>
            </a:r>
            <a:r>
              <a:rPr lang="en-US" b="1" dirty="0">
                <a:solidFill>
                  <a:schemeClr val="accent3"/>
                </a:solidFill>
                <a:latin typeface="Consolas" panose="020B0609020204030204" pitchFamily="49" charset="0"/>
              </a:rPr>
              <a:t> :: identifier</a:t>
            </a:r>
            <a:br>
              <a:rPr lang="en-US" dirty="0">
                <a:solidFill>
                  <a:schemeClr val="accent1"/>
                </a:solidFill>
              </a:rPr>
            </a:br>
            <a:r>
              <a:rPr lang="en-US" dirty="0" err="1">
                <a:solidFill>
                  <a:srgbClr val="0000FF"/>
                </a:solidFill>
                <a:latin typeface="Consolas" panose="020B0609020204030204" pitchFamily="49" charset="0"/>
              </a:rPr>
              <a:t>enum</a:t>
            </a:r>
            <a:r>
              <a:rPr lang="en-US" dirty="0">
                <a:solidFill>
                  <a:srgbClr val="000000"/>
                </a:solidFill>
                <a:latin typeface="Consolas" panose="020B0609020204030204" pitchFamily="49" charset="0"/>
              </a:rPr>
              <a:t> </a:t>
            </a:r>
            <a:r>
              <a:rPr lang="en-US" dirty="0">
                <a:solidFill>
                  <a:schemeClr val="accent3"/>
                </a:solidFill>
                <a:latin typeface="Consolas" panose="020B0609020204030204" pitchFamily="49" charset="0"/>
              </a:rPr>
              <a:t>Superheroes</a:t>
            </a:r>
            <a:r>
              <a:rPr lang="en-US" dirty="0">
                <a:solidFill>
                  <a:srgbClr val="000000"/>
                </a:solidFill>
                <a:latin typeface="Consolas" panose="020B0609020204030204" pitchFamily="49" charset="0"/>
              </a:rPr>
              <a:t> { </a:t>
            </a:r>
            <a:r>
              <a:rPr lang="en-US" dirty="0">
                <a:solidFill>
                  <a:srgbClr val="2F4F4F"/>
                </a:solidFill>
                <a:latin typeface="Consolas" panose="020B0609020204030204" pitchFamily="49" charset="0"/>
              </a:rPr>
              <a:t>BATMAN</a:t>
            </a:r>
            <a:r>
              <a:rPr lang="en-US" dirty="0">
                <a:solidFill>
                  <a:srgbClr val="000000"/>
                </a:solidFill>
                <a:latin typeface="Consolas" panose="020B0609020204030204" pitchFamily="49" charset="0"/>
              </a:rPr>
              <a:t>, </a:t>
            </a:r>
            <a:r>
              <a:rPr lang="en-US" dirty="0">
                <a:solidFill>
                  <a:srgbClr val="2F4F4F"/>
                </a:solidFill>
                <a:latin typeface="Consolas" panose="020B0609020204030204" pitchFamily="49" charset="0"/>
              </a:rPr>
              <a:t>SUPERMAN</a:t>
            </a:r>
            <a:r>
              <a:rPr lang="en-US" dirty="0">
                <a:solidFill>
                  <a:srgbClr val="000000"/>
                </a:solidFill>
                <a:latin typeface="Consolas" panose="020B0609020204030204" pitchFamily="49" charset="0"/>
              </a:rPr>
              <a:t>, </a:t>
            </a:r>
            <a:r>
              <a:rPr lang="en-US" dirty="0">
                <a:solidFill>
                  <a:srgbClr val="2F4F4F"/>
                </a:solidFill>
                <a:latin typeface="Consolas" panose="020B0609020204030204" pitchFamily="49" charset="0"/>
              </a:rPr>
              <a:t>FLASH</a:t>
            </a:r>
            <a:r>
              <a:rPr lang="en-US" dirty="0">
                <a:solidFill>
                  <a:srgbClr val="000000"/>
                </a:solidFill>
                <a:latin typeface="Consolas" panose="020B0609020204030204" pitchFamily="49" charset="0"/>
              </a:rPr>
              <a:t> };</a:t>
            </a:r>
          </a:p>
          <a:p>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&lt;&lt; </a:t>
            </a:r>
            <a:r>
              <a:rPr lang="en-US" dirty="0">
                <a:solidFill>
                  <a:schemeClr val="accent3"/>
                </a:solidFill>
                <a:latin typeface="Consolas" panose="020B0609020204030204" pitchFamily="49" charset="0"/>
              </a:rPr>
              <a:t>Superheroes</a:t>
            </a:r>
            <a:r>
              <a:rPr lang="en-US" dirty="0">
                <a:solidFill>
                  <a:srgbClr val="000000"/>
                </a:solidFill>
                <a:latin typeface="Consolas" panose="020B0609020204030204" pitchFamily="49" charset="0"/>
              </a:rPr>
              <a:t>::</a:t>
            </a:r>
            <a:r>
              <a:rPr lang="en-US" dirty="0">
                <a:solidFill>
                  <a:srgbClr val="2F4F4F"/>
                </a:solidFill>
                <a:latin typeface="Consolas" panose="020B0609020204030204" pitchFamily="49" charset="0"/>
              </a:rPr>
              <a:t>BATMAN</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Prints out 0</a:t>
            </a:r>
            <a:endParaRPr lang="en-US" sz="2000" dirty="0">
              <a:solidFill>
                <a:srgbClr val="008000"/>
              </a:solidFill>
              <a:latin typeface="Consolas" panose="020B0609020204030204" pitchFamily="49" charset="0"/>
            </a:endParaRPr>
          </a:p>
        </p:txBody>
      </p:sp>
      <p:sp>
        <p:nvSpPr>
          <p:cNvPr id="26" name="Rectangle 25">
            <a:extLst>
              <a:ext uri="{FF2B5EF4-FFF2-40B4-BE49-F238E27FC236}">
                <a16:creationId xmlns:a16="http://schemas.microsoft.com/office/drawing/2014/main" id="{0ED2B694-016B-4D93-AEE9-15AF63FEAA0C}"/>
              </a:ext>
              <a:ext uri="{C183D7F6-B498-43B3-948B-1728B52AA6E4}">
                <adec:decorative xmlns:adec="http://schemas.microsoft.com/office/drawing/2017/decorative" val="1"/>
              </a:ext>
            </a:extLst>
          </p:cNvPr>
          <p:cNvSpPr/>
          <p:nvPr/>
        </p:nvSpPr>
        <p:spPr>
          <a:xfrm>
            <a:off x="609600" y="5462903"/>
            <a:ext cx="100182" cy="10058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9" name="TextBox 28">
            <a:extLst>
              <a:ext uri="{FF2B5EF4-FFF2-40B4-BE49-F238E27FC236}">
                <a16:creationId xmlns:a16="http://schemas.microsoft.com/office/drawing/2014/main" id="{D6076B80-6423-4C29-97D4-6DFB54F91600}"/>
              </a:ext>
            </a:extLst>
          </p:cNvPr>
          <p:cNvSpPr txBox="1"/>
          <p:nvPr/>
        </p:nvSpPr>
        <p:spPr>
          <a:xfrm>
            <a:off x="5500915" y="1370123"/>
            <a:ext cx="6081485"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The primary usage we’ll see in this course is for classes and namespaces.</a:t>
            </a:r>
          </a:p>
        </p:txBody>
      </p:sp>
      <p:sp>
        <p:nvSpPr>
          <p:cNvPr id="30" name="TextBox 29">
            <a:extLst>
              <a:ext uri="{FF2B5EF4-FFF2-40B4-BE49-F238E27FC236}">
                <a16:creationId xmlns:a16="http://schemas.microsoft.com/office/drawing/2014/main" id="{623FC0E4-FA89-48C1-A0EB-D94E0041E6F6}"/>
              </a:ext>
            </a:extLst>
          </p:cNvPr>
          <p:cNvSpPr txBox="1">
            <a:spLocks/>
          </p:cNvSpPr>
          <p:nvPr/>
        </p:nvSpPr>
        <p:spPr>
          <a:xfrm>
            <a:off x="5500916" y="2205612"/>
            <a:ext cx="6081485"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The syntax is the same, regardless of which scope we’re accessing.</a:t>
            </a:r>
          </a:p>
        </p:txBody>
      </p:sp>
      <p:pic>
        <p:nvPicPr>
          <p:cNvPr id="31" name="Graphic 30">
            <a:extLst>
              <a:ext uri="{FF2B5EF4-FFF2-40B4-BE49-F238E27FC236}">
                <a16:creationId xmlns:a16="http://schemas.microsoft.com/office/drawing/2014/main" id="{2BDC3354-FF09-47C6-85B4-5AE74D89E444}"/>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5092085" y="1557468"/>
            <a:ext cx="333196" cy="333196"/>
          </a:xfrm>
          <a:prstGeom prst="rect">
            <a:avLst/>
          </a:prstGeom>
        </p:spPr>
      </p:pic>
      <p:pic>
        <p:nvPicPr>
          <p:cNvPr id="32" name="Graphic 31">
            <a:extLst>
              <a:ext uri="{FF2B5EF4-FFF2-40B4-BE49-F238E27FC236}">
                <a16:creationId xmlns:a16="http://schemas.microsoft.com/office/drawing/2014/main" id="{6D9322E9-B5CB-4B9C-9110-1591A660AC94}"/>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5092085" y="2392957"/>
            <a:ext cx="333196" cy="333196"/>
          </a:xfrm>
          <a:prstGeom prst="rect">
            <a:avLst/>
          </a:prstGeom>
        </p:spPr>
      </p:pic>
      <p:sp>
        <p:nvSpPr>
          <p:cNvPr id="33" name="Freeform: Shape 32">
            <a:extLst>
              <a:ext uri="{FF2B5EF4-FFF2-40B4-BE49-F238E27FC236}">
                <a16:creationId xmlns:a16="http://schemas.microsoft.com/office/drawing/2014/main" id="{C2A6E14A-5E4D-4830-A186-4CF179FAC41A}"/>
              </a:ext>
            </a:extLst>
          </p:cNvPr>
          <p:cNvSpPr/>
          <p:nvPr/>
        </p:nvSpPr>
        <p:spPr>
          <a:xfrm>
            <a:off x="6644230" y="3434643"/>
            <a:ext cx="4572000" cy="457200"/>
          </a:xfrm>
          <a:custGeom>
            <a:avLst/>
            <a:gdLst>
              <a:gd name="connsiteX0" fmla="*/ 174930 w 4332056"/>
              <a:gd name="connsiteY0" fmla="*/ 0 h 1200331"/>
              <a:gd name="connsiteX1" fmla="*/ 4332056 w 4332056"/>
              <a:gd name="connsiteY1" fmla="*/ 0 h 1200331"/>
              <a:gd name="connsiteX2" fmla="*/ 4332056 w 4332056"/>
              <a:gd name="connsiteY2" fmla="*/ 1200331 h 1200331"/>
              <a:gd name="connsiteX3" fmla="*/ 174930 w 4332056"/>
              <a:gd name="connsiteY3" fmla="*/ 1200331 h 1200331"/>
              <a:gd name="connsiteX4" fmla="*/ 174930 w 4332056"/>
              <a:gd name="connsiteY4" fmla="*/ 780612 h 1200331"/>
              <a:gd name="connsiteX5" fmla="*/ 0 w 4332056"/>
              <a:gd name="connsiteY5" fmla="*/ 600166 h 1200331"/>
              <a:gd name="connsiteX6" fmla="*/ 174930 w 4332056"/>
              <a:gd name="connsiteY6" fmla="*/ 419719 h 120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2056" h="1200331">
                <a:moveTo>
                  <a:pt x="174930" y="0"/>
                </a:moveTo>
                <a:lnTo>
                  <a:pt x="4332056" y="0"/>
                </a:lnTo>
                <a:lnTo>
                  <a:pt x="4332056" y="1200331"/>
                </a:lnTo>
                <a:lnTo>
                  <a:pt x="174930" y="1200331"/>
                </a:lnTo>
                <a:lnTo>
                  <a:pt x="174930" y="780612"/>
                </a:lnTo>
                <a:lnTo>
                  <a:pt x="0" y="600166"/>
                </a:lnTo>
                <a:lnTo>
                  <a:pt x="174930" y="419719"/>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365760" tIns="182880" rIns="91440" bIns="182880" rtlCol="0" anchor="ctr" anchorCtr="0">
            <a:noAutofit/>
          </a:bodyPr>
          <a:lstStyle/>
          <a:p>
            <a:pPr lvl="0">
              <a:defRPr/>
            </a:pPr>
            <a:r>
              <a:rPr lang="en-US" b="1" dirty="0">
                <a:solidFill>
                  <a:schemeClr val="accent2"/>
                </a:solidFill>
                <a:latin typeface="Consolas" panose="020B0609020204030204" pitchFamily="49" charset="0"/>
                <a:cs typeface="Calibri" panose="020F0502020204030204" pitchFamily="34" charset="0"/>
              </a:rPr>
              <a:t>std</a:t>
            </a:r>
            <a:r>
              <a:rPr lang="en-US" b="1" dirty="0">
                <a:solidFill>
                  <a:schemeClr val="accent2"/>
                </a:solidFill>
                <a:latin typeface="+mj-lt"/>
                <a:cs typeface="Calibri" panose="020F0502020204030204" pitchFamily="34" charset="0"/>
              </a:rPr>
              <a:t> </a:t>
            </a:r>
            <a:r>
              <a:rPr lang="en-US" dirty="0">
                <a:solidFill>
                  <a:srgbClr val="000000"/>
                </a:solidFill>
                <a:cs typeface="Calibri" panose="020F0502020204030204" pitchFamily="34" charset="0"/>
              </a:rPr>
              <a:t>is the Standard Namespace in C++.</a:t>
            </a:r>
          </a:p>
        </p:txBody>
      </p:sp>
    </p:spTree>
    <p:custDataLst>
      <p:tags r:id="rId1"/>
    </p:custDataLst>
    <p:extLst>
      <p:ext uri="{BB962C8B-B14F-4D97-AF65-F5344CB8AC3E}">
        <p14:creationId xmlns:p14="http://schemas.microsoft.com/office/powerpoint/2010/main" val="2698748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0"/>
                                        </p:tgtEl>
                                        <p:attrNameLst>
                                          <p:attrName>style.visibility</p:attrName>
                                        </p:attrNameLst>
                                      </p:cBhvr>
                                      <p:to>
                                        <p:strVal val="visible"/>
                                      </p:to>
                                    </p:set>
                                    <p:animEffect transition="in" filter="fade">
                                      <p:cBhvr>
                                        <p:cTn id="10" dur="500"/>
                                        <p:tgtEl>
                                          <p:spTgt spid="30"/>
                                        </p:tgtEl>
                                      </p:cBhvr>
                                    </p:animEffect>
                                  </p:childTnLst>
                                </p:cTn>
                              </p:par>
                              <p:par>
                                <p:cTn id="11" presetID="10" presetClass="entr" presetSubtype="0" fill="hold" nodeType="withEffect">
                                  <p:stCondLst>
                                    <p:cond delay="0"/>
                                  </p:stCondLst>
                                  <p:childTnLst>
                                    <p:set>
                                      <p:cBhvr>
                                        <p:cTn id="12" dur="1" fill="hold">
                                          <p:stCondLst>
                                            <p:cond delay="0"/>
                                          </p:stCondLst>
                                        </p:cTn>
                                        <p:tgtEl>
                                          <p:spTgt spid="32"/>
                                        </p:tgtEl>
                                        <p:attrNameLst>
                                          <p:attrName>style.visibility</p:attrName>
                                        </p:attrNameLst>
                                      </p:cBhvr>
                                      <p:to>
                                        <p:strVal val="visible"/>
                                      </p:to>
                                    </p:set>
                                    <p:animEffect transition="in" filter="fade">
                                      <p:cBhvr>
                                        <p:cTn id="13" dur="500"/>
                                        <p:tgtEl>
                                          <p:spTgt spid="32"/>
                                        </p:tgtEl>
                                      </p:cBhvr>
                                    </p:animEffect>
                                  </p:childTnLst>
                                </p:cTn>
                              </p:par>
                              <p:par>
                                <p:cTn id="14" presetID="10" presetClass="entr" presetSubtype="0" fill="hold" nodeType="withEffect">
                                  <p:stCondLst>
                                    <p:cond delay="0"/>
                                  </p:stCondLst>
                                  <p:childTnLst>
                                    <p:set>
                                      <p:cBhvr>
                                        <p:cTn id="15" dur="1" fill="hold">
                                          <p:stCondLst>
                                            <p:cond delay="0"/>
                                          </p:stCondLst>
                                        </p:cTn>
                                        <p:tgtEl>
                                          <p:spTgt spid="31"/>
                                        </p:tgtEl>
                                        <p:attrNameLst>
                                          <p:attrName>style.visibility</p:attrName>
                                        </p:attrNameLst>
                                      </p:cBhvr>
                                      <p:to>
                                        <p:strVal val="visible"/>
                                      </p:to>
                                    </p:set>
                                    <p:animEffect transition="in" filter="fade">
                                      <p:cBhvr>
                                        <p:cTn id="16" dur="500"/>
                                        <p:tgtEl>
                                          <p:spTgt spid="31"/>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39"/>
                                        </p:tgtEl>
                                        <p:attrNameLst>
                                          <p:attrName>style.visibility</p:attrName>
                                        </p:attrNameLst>
                                      </p:cBhvr>
                                      <p:to>
                                        <p:strVal val="visible"/>
                                      </p:to>
                                    </p:set>
                                    <p:animEffect transition="in" filter="fade">
                                      <p:cBhvr>
                                        <p:cTn id="21" dur="500"/>
                                        <p:tgtEl>
                                          <p:spTgt spid="3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33"/>
                                        </p:tgtEl>
                                        <p:attrNameLst>
                                          <p:attrName>style.visibility</p:attrName>
                                        </p:attrNameLst>
                                      </p:cBhvr>
                                      <p:to>
                                        <p:strVal val="visible"/>
                                      </p:to>
                                    </p:set>
                                    <p:animEffect transition="in" filter="fade">
                                      <p:cBhvr>
                                        <p:cTn id="24" dur="500"/>
                                        <p:tgtEl>
                                          <p:spTgt spid="33"/>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fade">
                                      <p:cBhvr>
                                        <p:cTn id="27" dur="500"/>
                                        <p:tgtEl>
                                          <p:spTgt spid="40"/>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21"/>
                                        </p:tgtEl>
                                        <p:attrNameLst>
                                          <p:attrName>style.visibility</p:attrName>
                                        </p:attrNameLst>
                                      </p:cBhvr>
                                      <p:to>
                                        <p:strVal val="visible"/>
                                      </p:to>
                                    </p:set>
                                    <p:animEffect transition="in" filter="fade">
                                      <p:cBhvr>
                                        <p:cTn id="32" dur="500"/>
                                        <p:tgtEl>
                                          <p:spTgt spid="21"/>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6"/>
                                        </p:tgtEl>
                                        <p:attrNameLst>
                                          <p:attrName>style.visibility</p:attrName>
                                        </p:attrNameLst>
                                      </p:cBhvr>
                                      <p:to>
                                        <p:strVal val="visible"/>
                                      </p:to>
                                    </p:set>
                                    <p:animEffect transition="in" filter="fade">
                                      <p:cBhvr>
                                        <p:cTn id="35" dur="500"/>
                                        <p:tgtEl>
                                          <p:spTgt spid="1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6"/>
                                        </p:tgtEl>
                                        <p:attrNameLst>
                                          <p:attrName>style.visibility</p:attrName>
                                        </p:attrNameLst>
                                      </p:cBhvr>
                                      <p:to>
                                        <p:strVal val="visible"/>
                                      </p:to>
                                    </p:set>
                                    <p:animEffect transition="in" filter="fade">
                                      <p:cBhvr>
                                        <p:cTn id="40" dur="500"/>
                                        <p:tgtEl>
                                          <p:spTgt spid="26"/>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24"/>
                                        </p:tgtEl>
                                        <p:attrNameLst>
                                          <p:attrName>style.visibility</p:attrName>
                                        </p:attrNameLst>
                                      </p:cBhvr>
                                      <p:to>
                                        <p:strVal val="visible"/>
                                      </p:to>
                                    </p:set>
                                    <p:animEffect transition="in" filter="fade">
                                      <p:cBhvr>
                                        <p:cTn id="43"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39" grpId="0" animBg="1"/>
      <p:bldP spid="16" grpId="0" animBg="1"/>
      <p:bldP spid="21" grpId="0" animBg="1"/>
      <p:bldP spid="24" grpId="0" animBg="1"/>
      <p:bldP spid="26" grpId="0" animBg="1"/>
      <p:bldP spid="29" grpId="0"/>
      <p:bldP spid="30" grpId="0"/>
      <p:bldP spid="33" grpId="0" animBg="1"/>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REFERENCE_ID" val="8d712cd3-c96d-494a-9db9-f27087647cfc"/>
  <p:tag name="ARTICULATE_DESIGN_ID_OFFICE THEME" val="6pZTbGXi3BY"/>
  <p:tag name="ARTICULATE_REFERENCE_COUNT" val="0"/>
  <p:tag name="ARTICULATE_PLAYER_GLOSSARY_XML" val="&lt;?xml version=&quot;1.0&quot; encoding=&quot;utf-16&quot;?&gt;&lt;glossary xmlns:xsi=&quot;http://www.w3.org/2001/XMLSchema-instance&quot; xmlns:xsd=&quot;http://www.w3.org/2001/XMLSchema&quot;&gt;&lt;terms /&gt;&lt;/glossary&gt;"/>
  <p:tag name="TAG_BACKING_FORM_KEY" val="8127648-\\mac\dropbox\hospitality_template.pptx"/>
  <p:tag name="ARTICULATE_PRESENTER_VERSION" val="8"/>
  <p:tag name="ARTICULATE_USED_PAGE_ORIENTATION" val="1"/>
  <p:tag name="ARTICULATE_USED_PAGE_SIZE" val="7"/>
  <p:tag name="ARTICULATE_SLIDE_COUNT" val="21"/>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Custom 384">
      <a:dk1>
        <a:srgbClr val="000000"/>
      </a:dk1>
      <a:lt1>
        <a:srgbClr val="FFFFFF"/>
      </a:lt1>
      <a:dk2>
        <a:srgbClr val="00174E"/>
      </a:dk2>
      <a:lt2>
        <a:srgbClr val="FFFFFF"/>
      </a:lt2>
      <a:accent1>
        <a:srgbClr val="69EEF0"/>
      </a:accent1>
      <a:accent2>
        <a:srgbClr val="0451A5"/>
      </a:accent2>
      <a:accent3>
        <a:srgbClr val="3C556C"/>
      </a:accent3>
      <a:accent4>
        <a:srgbClr val="DD6F08"/>
      </a:accent4>
      <a:accent5>
        <a:srgbClr val="D63C51"/>
      </a:accent5>
      <a:accent6>
        <a:srgbClr val="0F8511"/>
      </a:accent6>
      <a:hlink>
        <a:srgbClr val="0451A5"/>
      </a:hlink>
      <a:folHlink>
        <a:srgbClr val="3C55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4763DD9DAFD9A41AA71C049DC7C3692" ma:contentTypeVersion="11" ma:contentTypeDescription="Create a new document." ma:contentTypeScope="" ma:versionID="87d19087cef2b3648540fc791f3e4316">
  <xsd:schema xmlns:xsd="http://www.w3.org/2001/XMLSchema" xmlns:xs="http://www.w3.org/2001/XMLSchema" xmlns:p="http://schemas.microsoft.com/office/2006/metadata/properties" xmlns:ns3="893ce604-a07d-45c8-9760-1c451cf96fee" xmlns:ns4="c428bb1f-ac02-46ea-b9f2-2552abf989f6" targetNamespace="http://schemas.microsoft.com/office/2006/metadata/properties" ma:root="true" ma:fieldsID="8bf15136e8275782de5a0a1074427e18" ns3:_="" ns4:_="">
    <xsd:import namespace="893ce604-a07d-45c8-9760-1c451cf96fee"/>
    <xsd:import namespace="c428bb1f-ac02-46ea-b9f2-2552abf989f6"/>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93ce604-a07d-45c8-9760-1c451cf96fe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428bb1f-ac02-46ea-b9f2-2552abf989f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7F2F7F53-7F90-4A18-A882-85A947409B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93ce604-a07d-45c8-9760-1c451cf96fee"/>
    <ds:schemaRef ds:uri="c428bb1f-ac02-46ea-b9f2-2552abf989f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5E0E413-BE29-43E1-87B2-464413A005AD}">
  <ds:schemaRefs>
    <ds:schemaRef ds:uri="http://schemas.microsoft.com/sharepoint/v3/contenttype/forms"/>
  </ds:schemaRefs>
</ds:datastoreItem>
</file>

<file path=customXml/itemProps3.xml><?xml version="1.0" encoding="utf-8"?>
<ds:datastoreItem xmlns:ds="http://schemas.openxmlformats.org/officeDocument/2006/customXml" ds:itemID="{97D3E7C2-7979-43AF-A8A9-C699DA8E02BD}">
  <ds:schemaRefs>
    <ds:schemaRef ds:uri="http://www.w3.org/XML/1998/namespace"/>
    <ds:schemaRef ds:uri="893ce604-a07d-45c8-9760-1c451cf96fee"/>
    <ds:schemaRef ds:uri="http://purl.org/dc/elements/1.1/"/>
    <ds:schemaRef ds:uri="http://purl.org/dc/dcmitype/"/>
    <ds:schemaRef ds:uri="http://schemas.microsoft.com/office/2006/documentManagement/types"/>
    <ds:schemaRef ds:uri="http://schemas.microsoft.com/office/2006/metadata/properties"/>
    <ds:schemaRef ds:uri="http://purl.org/dc/terms/"/>
    <ds:schemaRef ds:uri="c428bb1f-ac02-46ea-b9f2-2552abf989f6"/>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12188</TotalTime>
  <Words>4809</Words>
  <Application>Microsoft Office PowerPoint</Application>
  <PresentationFormat>Widescreen</PresentationFormat>
  <Paragraphs>477</Paragraphs>
  <Slides>21</Slides>
  <Notes>19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Consolas</vt:lpstr>
      <vt:lpstr>Office Theme</vt:lpstr>
      <vt:lpstr>COP3503</vt:lpstr>
      <vt:lpstr>Welcome!</vt:lpstr>
      <vt:lpstr>Scope</vt:lpstr>
      <vt:lpstr>Local Scope</vt:lpstr>
      <vt:lpstr>Statement Scope</vt:lpstr>
      <vt:lpstr>Falling Out of Scope</vt:lpstr>
      <vt:lpstr>Falling Out of Scope</vt:lpstr>
      <vt:lpstr>Namespaces</vt:lpstr>
      <vt:lpstr>Scope Resolution Operator (SRO)</vt:lpstr>
      <vt:lpstr>The Standard Namespace in C++</vt:lpstr>
      <vt:lpstr>Standard Namespace Examples</vt:lpstr>
      <vt:lpstr>Avoiding std::repetition</vt:lpstr>
      <vt:lpstr>Using the using Keyword</vt:lpstr>
      <vt:lpstr>Using the using Keyword</vt:lpstr>
      <vt:lpstr>Using the using Keyword</vt:lpstr>
      <vt:lpstr>Collisions</vt:lpstr>
      <vt:lpstr>Global Scope</vt:lpstr>
      <vt:lpstr>Global Scope</vt:lpstr>
      <vt:lpstr>Recap</vt:lpstr>
      <vt:lpstr>Conclusion</vt:lpstr>
      <vt:lpstr>Thank you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Trina Rimmer</dc:creator>
  <cp:lastModifiedBy>Martin,Joshua L</cp:lastModifiedBy>
  <cp:revision>648</cp:revision>
  <dcterms:created xsi:type="dcterms:W3CDTF">2017-06-08T19:59:47Z</dcterms:created>
  <dcterms:modified xsi:type="dcterms:W3CDTF">2022-08-24T02:00:54Z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Path">
    <vt:lpwstr>Hospitality_Template</vt:lpwstr>
  </property>
  <property fmtid="{D5CDD505-2E9C-101B-9397-08002B2CF9AE}" pid="3" name="ArticulateUseProject">
    <vt:lpwstr>1</vt:lpwstr>
  </property>
  <property fmtid="{D5CDD505-2E9C-101B-9397-08002B2CF9AE}" pid="4" name="ArticulateProjectVersion">
    <vt:lpwstr>8</vt:lpwstr>
  </property>
  <property fmtid="{D5CDD505-2E9C-101B-9397-08002B2CF9AE}" pid="5" name="ArticulateGUID">
    <vt:lpwstr>946E3964-23FC-46E3-B8C6-DCBEDE8240BF</vt:lpwstr>
  </property>
  <property fmtid="{D5CDD505-2E9C-101B-9397-08002B2CF9AE}" pid="6" name="ArticulateProjectFull">
    <vt:lpwstr>P:\UFO\COP3503_sp22_Fox\module_content\powerpoints\pptsANDscripts\M01\M01_01_COP3503_sp22_Fox_v10.ppta</vt:lpwstr>
  </property>
  <property fmtid="{D5CDD505-2E9C-101B-9397-08002B2CF9AE}" pid="7" name="ContentTypeId">
    <vt:lpwstr>0x010100C4763DD9DAFD9A41AA71C049DC7C3692</vt:lpwstr>
  </property>
</Properties>
</file>

<file path=docProps/thumbnail.jpeg>
</file>